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sldIdLst>
    <p:sldId id="291" r:id="rId3"/>
    <p:sldId id="312" r:id="rId4"/>
    <p:sldId id="313" r:id="rId5"/>
    <p:sldId id="2866" r:id="rId6"/>
    <p:sldId id="2890" r:id="rId7"/>
    <p:sldId id="2891" r:id="rId8"/>
    <p:sldId id="314" r:id="rId9"/>
    <p:sldId id="2894" r:id="rId10"/>
    <p:sldId id="2907" r:id="rId11"/>
    <p:sldId id="2892" r:id="rId12"/>
    <p:sldId id="315" r:id="rId13"/>
    <p:sldId id="317" r:id="rId14"/>
    <p:sldId id="320" r:id="rId15"/>
    <p:sldId id="2895" r:id="rId16"/>
    <p:sldId id="2896" r:id="rId17"/>
    <p:sldId id="2897" r:id="rId18"/>
    <p:sldId id="321" r:id="rId19"/>
    <p:sldId id="2898" r:id="rId20"/>
    <p:sldId id="2899" r:id="rId21"/>
    <p:sldId id="322" r:id="rId22"/>
    <p:sldId id="2901" r:id="rId23"/>
    <p:sldId id="2900" r:id="rId24"/>
    <p:sldId id="2903" r:id="rId25"/>
    <p:sldId id="2904" r:id="rId26"/>
    <p:sldId id="323" r:id="rId27"/>
    <p:sldId id="328" r:id="rId28"/>
    <p:sldId id="2905" r:id="rId29"/>
    <p:sldId id="2906" r:id="rId30"/>
    <p:sldId id="327" r:id="rId31"/>
    <p:sldId id="324" r:id="rId32"/>
    <p:sldId id="259" r:id="rId33"/>
    <p:sldId id="261" r:id="rId34"/>
    <p:sldId id="262" r:id="rId35"/>
    <p:sldId id="264" r:id="rId36"/>
    <p:sldId id="265" r:id="rId37"/>
    <p:sldId id="32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U JIANG" initials="XJ" lastIdx="1" clrIdx="0">
    <p:extLst>
      <p:ext uri="{19B8F6BF-5375-455C-9EA6-DF929625EA0E}">
        <p15:presenceInfo xmlns:p15="http://schemas.microsoft.com/office/powerpoint/2012/main" userId="XIAO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3"/>
            <a:ext cx="6858000" cy="148738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152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3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2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1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8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1"/>
            <a:ext cx="78867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8414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21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6BB6-0929-4058-8157-0F8F60A2106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jpeg"/><Relationship Id="rId5" Type="http://schemas.openxmlformats.org/officeDocument/2006/relationships/image" Target="../media/image134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emf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429000"/>
            <a:ext cx="6858000" cy="592651"/>
          </a:xfrm>
        </p:spPr>
        <p:txBody>
          <a:bodyPr/>
          <a:lstStyle/>
          <a:p>
            <a:r>
              <a:rPr lang="en-US" dirty="0"/>
              <a:t>Interview Talk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姜笑雨</a:t>
            </a:r>
            <a:endParaRPr lang="en-US" dirty="0"/>
          </a:p>
          <a:p>
            <a:r>
              <a:rPr lang="zh-CN" altLang="en-US" dirty="0"/>
              <a:t>威斯康星大学麦迪逊分校物理系</a:t>
            </a:r>
            <a:r>
              <a:rPr lang="en-US" altLang="zh-CN" dirty="0"/>
              <a:t>, Mark </a:t>
            </a:r>
            <a:r>
              <a:rPr lang="en-US" altLang="zh-CN" dirty="0" err="1"/>
              <a:t>Saffman</a:t>
            </a:r>
            <a:r>
              <a:rPr lang="en-US" altLang="zh-CN" dirty="0"/>
              <a:t> Group</a:t>
            </a:r>
            <a:endParaRPr lang="en-US" dirty="0"/>
          </a:p>
          <a:p>
            <a:r>
              <a:rPr lang="en-US" dirty="0"/>
              <a:t>2022/02/16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AADB-EB7A-4628-9CAA-0A9E46E3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9" y="87496"/>
            <a:ext cx="1676187" cy="11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BD6C0-B5D1-4F41-9527-99FD4189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8" y="1"/>
            <a:ext cx="3165231" cy="1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Experiment projects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EB611-57F6-4218-8D73-49970540191A}"/>
              </a:ext>
            </a:extLst>
          </p:cNvPr>
          <p:cNvSpPr txBox="1"/>
          <p:nvPr/>
        </p:nvSpPr>
        <p:spPr>
          <a:xfrm>
            <a:off x="439616" y="1066096"/>
            <a:ext cx="551261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Beam shaping with Digital Mirror Device(DMD)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B227F-5150-48D1-8449-A6CF9B2D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93" y="3216293"/>
            <a:ext cx="2705478" cy="571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C08790-4CC5-44E3-8446-438F442C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92" y="1716662"/>
            <a:ext cx="2592679" cy="1353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CB846-1953-4FA9-8F8A-3CCC4BA8F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949" y="1609941"/>
            <a:ext cx="1966737" cy="2142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02D6CC-25A3-4269-AF7A-16563FAEC20D}"/>
              </a:ext>
            </a:extLst>
          </p:cNvPr>
          <p:cNvSpPr txBox="1"/>
          <p:nvPr/>
        </p:nvSpPr>
        <p:spPr>
          <a:xfrm>
            <a:off x="6317274" y="2282011"/>
            <a:ext cx="1431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1024</a:t>
            </a:r>
            <a:r>
              <a:rPr lang="en-US" altLang="zh-CN" dirty="0"/>
              <a:t>×768 micromirrors</a:t>
            </a:r>
          </a:p>
          <a:p>
            <a:endParaRPr lang="en-US" dirty="0"/>
          </a:p>
          <a:p>
            <a:r>
              <a:rPr lang="en-US" dirty="0"/>
              <a:t>19kHz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471D7-58E6-445A-BEB8-DB7DBE8475A2}"/>
              </a:ext>
            </a:extLst>
          </p:cNvPr>
          <p:cNvSpPr txBox="1"/>
          <p:nvPr/>
        </p:nvSpPr>
        <p:spPr>
          <a:xfrm>
            <a:off x="512667" y="3901397"/>
            <a:ext cx="81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targets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qubit</a:t>
            </a:r>
            <a:r>
              <a:rPr lang="zh-CN" altLang="en-US" dirty="0"/>
              <a:t> </a:t>
            </a:r>
            <a:r>
              <a:rPr lang="en-US" altLang="zh-CN" dirty="0"/>
              <a:t>array with top-hat beams and low crosstalk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00F9C8-DB62-4D15-841C-B2BF229BF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61" y="4334371"/>
            <a:ext cx="1653133" cy="16975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5B2E15-E4F8-4C3C-BEB0-4A4FE68F0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992" y="4285719"/>
            <a:ext cx="1266902" cy="12833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B738F5-20BB-4811-A798-1556CB8BA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660" y="4280680"/>
            <a:ext cx="1418361" cy="1413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88B93F-A10D-4A0C-855C-81E8B779E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31" y="5704545"/>
            <a:ext cx="3355904" cy="10985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489007-8E22-4B35-95BF-41C96177594A}"/>
              </a:ext>
            </a:extLst>
          </p:cNvPr>
          <p:cNvSpPr txBox="1"/>
          <p:nvPr/>
        </p:nvSpPr>
        <p:spPr>
          <a:xfrm>
            <a:off x="4241035" y="4420118"/>
            <a:ext cx="1008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Plane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8F4A8-DED1-4F1F-83E9-3DFC11514434}"/>
              </a:ext>
            </a:extLst>
          </p:cNvPr>
          <p:cNvSpPr txBox="1"/>
          <p:nvPr/>
        </p:nvSpPr>
        <p:spPr>
          <a:xfrm>
            <a:off x="2774830" y="4423129"/>
            <a:ext cx="836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Hologram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DEA12-4F6A-42C2-920A-F1627A234FF2}"/>
              </a:ext>
            </a:extLst>
          </p:cNvPr>
          <p:cNvSpPr txBox="1"/>
          <p:nvPr/>
        </p:nvSpPr>
        <p:spPr>
          <a:xfrm>
            <a:off x="3563014" y="5744320"/>
            <a:ext cx="1008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Beam Profile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CAD9A8-EDB5-4442-BFA7-C4DFBED82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978" y="4451464"/>
            <a:ext cx="2513601" cy="22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Experiment projects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23039-B31D-474C-A850-0C6D5CAECF17}"/>
              </a:ext>
            </a:extLst>
          </p:cNvPr>
          <p:cNvSpPr txBox="1"/>
          <p:nvPr/>
        </p:nvSpPr>
        <p:spPr>
          <a:xfrm>
            <a:off x="439616" y="1345580"/>
            <a:ext cx="374112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Laser noise eater with rotating stage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B3CEC-E6F8-4174-B3E1-5D82AE68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4" y="2339084"/>
            <a:ext cx="6317274" cy="3021050"/>
          </a:xfrm>
          <a:prstGeom prst="rect">
            <a:avLst/>
          </a:prstGeom>
        </p:spPr>
      </p:pic>
      <p:pic>
        <p:nvPicPr>
          <p:cNvPr id="1026" name="Picture 2" descr="K10CR1/M - Motorized Rotation Mount for Ø1in Optics, Stepper Motor, Metric">
            <a:extLst>
              <a:ext uri="{FF2B5EF4-FFF2-40B4-BE49-F238E27FC236}">
                <a16:creationId xmlns:a16="http://schemas.microsoft.com/office/drawing/2014/main" id="{43068057-8C31-4A64-98AA-10B5D166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74" y="3849609"/>
            <a:ext cx="2012265" cy="201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A209B-4BCE-4B1B-872D-275838A94E89}"/>
              </a:ext>
            </a:extLst>
          </p:cNvPr>
          <p:cNvSpPr txBox="1"/>
          <p:nvPr/>
        </p:nvSpPr>
        <p:spPr>
          <a:xfrm>
            <a:off x="6997587" y="5558504"/>
            <a:ext cx="1308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Thorlabs K10CR1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82928-EB3F-4CDA-BDB9-061CE82F8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510" y="2419492"/>
            <a:ext cx="1463555" cy="10555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D81672-B85E-4573-BB42-67BF96009064}"/>
              </a:ext>
            </a:extLst>
          </p:cNvPr>
          <p:cNvSpPr txBox="1"/>
          <p:nvPr/>
        </p:nvSpPr>
        <p:spPr>
          <a:xfrm>
            <a:off x="373909" y="1814431"/>
            <a:ext cx="81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Reduce the DC drift of laser noise caused by room temperature, </a:t>
            </a:r>
            <a:r>
              <a:rPr lang="en-US" altLang="zh-CN" dirty="0" err="1"/>
              <a:t>etc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1C38B2-E3B1-4B61-A86B-1E6AD9EE4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19" y="1271663"/>
            <a:ext cx="7237562" cy="50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EF688-212A-4F91-8904-AB67509B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58" y="1404674"/>
            <a:ext cx="4021922" cy="2218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E482D-8D2D-44F2-93B0-8110325B3F92}"/>
              </a:ext>
            </a:extLst>
          </p:cNvPr>
          <p:cNvSpPr txBox="1"/>
          <p:nvPr/>
        </p:nvSpPr>
        <p:spPr>
          <a:xfrm>
            <a:off x="4941836" y="4680332"/>
            <a:ext cx="4021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Perfect laser: </a:t>
            </a:r>
            <a:r>
              <a:rPr lang="el-GR" sz="2000" dirty="0"/>
              <a:t>δ-</a:t>
            </a:r>
            <a:r>
              <a:rPr lang="en-US" sz="2000" dirty="0"/>
              <a:t>function </a:t>
            </a:r>
            <a:r>
              <a:rPr lang="en-US" sz="2000" dirty="0" err="1"/>
              <a:t>lineshape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Reality: Self-heterodyne measurements of a locked laser’s </a:t>
            </a:r>
            <a:r>
              <a:rPr lang="en-US" sz="2000" dirty="0" err="1"/>
              <a:t>lineshape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Finite Linewidth + Servo bumps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3. Theory projects: Laser noise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BD530-AB9F-4916-98DD-CA5DE1613433}"/>
              </a:ext>
            </a:extLst>
          </p:cNvPr>
          <p:cNvSpPr txBox="1"/>
          <p:nvPr/>
        </p:nvSpPr>
        <p:spPr>
          <a:xfrm>
            <a:off x="-1" y="3178169"/>
            <a:ext cx="46668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major error contributions comes from: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1) Finite temperature causing Doppler dephasing.  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2) Finite temperature causing atom position  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   variation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3)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Laser noise</a:t>
            </a:r>
          </a:p>
        </p:txBody>
      </p:sp>
    </p:spTree>
    <p:extLst>
      <p:ext uri="{BB962C8B-B14F-4D97-AF65-F5344CB8AC3E}">
        <p14:creationId xmlns:p14="http://schemas.microsoft.com/office/powerpoint/2010/main" val="216799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Example: frequency noise with Lorentzian </a:t>
            </a:r>
            <a:r>
              <a:rPr lang="en-US" sz="2400" b="1" dirty="0" err="1">
                <a:solidFill>
                  <a:schemeClr val="bg1"/>
                </a:solidFill>
              </a:rPr>
              <a:t>lineshape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8A78DFC-4265-4883-8BCE-4990200F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79" y="2438663"/>
            <a:ext cx="2437207" cy="163157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728C76-427B-438A-BEE9-8E850986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99" y="1720803"/>
            <a:ext cx="1998971" cy="132709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F56A006-6891-40EE-9302-25C2BBB2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99" y="3352049"/>
            <a:ext cx="1998971" cy="132709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F1B96E-411E-471D-8660-42C0A2BE3E40}"/>
              </a:ext>
            </a:extLst>
          </p:cNvPr>
          <p:cNvSpPr/>
          <p:nvPr/>
        </p:nvSpPr>
        <p:spPr>
          <a:xfrm>
            <a:off x="5568081" y="3123823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3CC0891-4B3A-4411-9ECC-64237879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" y="2563156"/>
            <a:ext cx="2055104" cy="13643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3E8C55-8070-4D55-947A-431593C0586E}"/>
              </a:ext>
            </a:extLst>
          </p:cNvPr>
          <p:cNvSpPr/>
          <p:nvPr/>
        </p:nvSpPr>
        <p:spPr>
          <a:xfrm>
            <a:off x="2771228" y="3123822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/>
              <p:nvPr/>
            </p:nvSpPr>
            <p:spPr>
              <a:xfrm>
                <a:off x="6420667" y="4035612"/>
                <a:ext cx="2149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Time-varying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667" y="4035612"/>
                <a:ext cx="2149719" cy="646331"/>
              </a:xfrm>
              <a:prstGeom prst="rect">
                <a:avLst/>
              </a:prstGeom>
              <a:blipFill>
                <a:blip r:embed="rId7"/>
                <a:stretch>
                  <a:fillRect l="-2266" t="-4717" r="-28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4889D31-86AA-43E0-B348-247535C52CDA}"/>
              </a:ext>
            </a:extLst>
          </p:cNvPr>
          <p:cNvSpPr txBox="1"/>
          <p:nvPr/>
        </p:nvSpPr>
        <p:spPr>
          <a:xfrm>
            <a:off x="2612558" y="4679143"/>
            <a:ext cx="400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 Spectrum </a:t>
            </a:r>
            <a:r>
              <a:rPr lang="en-US" dirty="0"/>
              <a:t>for phase(above) and </a:t>
            </a:r>
          </a:p>
          <a:p>
            <a:r>
              <a:rPr lang="en-US" dirty="0"/>
              <a:t>frequency (below) noise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C5AA3-01F6-4506-811C-0BD9CB688004}"/>
              </a:ext>
            </a:extLst>
          </p:cNvPr>
          <p:cNvSpPr txBox="1"/>
          <p:nvPr/>
        </p:nvSpPr>
        <p:spPr>
          <a:xfrm>
            <a:off x="598212" y="3885572"/>
            <a:ext cx="214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Carrier Spectrum</a:t>
            </a:r>
          </a:p>
          <a:p>
            <a:r>
              <a:rPr lang="en-US" dirty="0"/>
              <a:t>(Example: Lorentzian </a:t>
            </a:r>
            <a:r>
              <a:rPr lang="en-US" dirty="0" err="1"/>
              <a:t>Lineshape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0A87D-3B94-4052-A3C0-3FE4234C2087}"/>
              </a:ext>
            </a:extLst>
          </p:cNvPr>
          <p:cNvSpPr txBox="1"/>
          <p:nvPr/>
        </p:nvSpPr>
        <p:spPr>
          <a:xfrm>
            <a:off x="2747931" y="2728252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1422D-8359-41CB-9C34-E102EA29594F}"/>
              </a:ext>
            </a:extLst>
          </p:cNvPr>
          <p:cNvSpPr txBox="1"/>
          <p:nvPr/>
        </p:nvSpPr>
        <p:spPr>
          <a:xfrm>
            <a:off x="5518589" y="2728252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/>
              <p:nvPr/>
            </p:nvSpPr>
            <p:spPr>
              <a:xfrm>
                <a:off x="1253581" y="2139886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81" y="2139886"/>
                <a:ext cx="93726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/>
              <p:nvPr/>
            </p:nvSpPr>
            <p:spPr>
              <a:xfrm>
                <a:off x="4084411" y="1802438"/>
                <a:ext cx="937260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1" y="1802438"/>
                <a:ext cx="937260" cy="394019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/>
              <p:nvPr/>
            </p:nvSpPr>
            <p:spPr>
              <a:xfrm>
                <a:off x="4089785" y="3366924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785" y="3366924"/>
                <a:ext cx="93726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F73F6B4-FFA1-4397-853E-4F4FC4F90C73}"/>
              </a:ext>
            </a:extLst>
          </p:cNvPr>
          <p:cNvSpPr/>
          <p:nvPr/>
        </p:nvSpPr>
        <p:spPr>
          <a:xfrm>
            <a:off x="1391872" y="2139886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F9872-676E-443E-B48A-1F5BBB6D69FC}"/>
              </a:ext>
            </a:extLst>
          </p:cNvPr>
          <p:cNvSpPr/>
          <p:nvPr/>
        </p:nvSpPr>
        <p:spPr>
          <a:xfrm>
            <a:off x="4229191" y="3384056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A8C8C-8C97-470F-838C-036C4C0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 to model laser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7F013-49DE-420B-969E-236E49DD8D4C}"/>
              </a:ext>
            </a:extLst>
          </p:cNvPr>
          <p:cNvSpPr txBox="1"/>
          <p:nvPr/>
        </p:nvSpPr>
        <p:spPr>
          <a:xfrm>
            <a:off x="2700647" y="1536016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 self-heterodyne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FC795-1D99-4C62-9532-5F61D15261CF}"/>
              </a:ext>
            </a:extLst>
          </p:cNvPr>
          <p:cNvSpPr txBox="1"/>
          <p:nvPr/>
        </p:nvSpPr>
        <p:spPr>
          <a:xfrm>
            <a:off x="2385804" y="2656371"/>
            <a:ext cx="319919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Frequency noise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FE0EC-26A6-47A8-A332-412F60CCDE50}"/>
              </a:ext>
            </a:extLst>
          </p:cNvPr>
          <p:cNvSpPr txBox="1"/>
          <p:nvPr/>
        </p:nvSpPr>
        <p:spPr>
          <a:xfrm>
            <a:off x="4572000" y="3864902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predicted by 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9A800-F931-4D87-A09F-7C134C9965B2}"/>
              </a:ext>
            </a:extLst>
          </p:cNvPr>
          <p:cNvSpPr txBox="1"/>
          <p:nvPr/>
        </p:nvSpPr>
        <p:spPr>
          <a:xfrm>
            <a:off x="1123795" y="3883400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calculated by simulation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FBB764-131F-464D-9D67-BF7834C2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47" y="50633"/>
            <a:ext cx="2194060" cy="2154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CB2B92-6248-49FD-A9F2-7D56253F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1508452"/>
            <a:ext cx="1874838" cy="171350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397A0A8-A773-4654-832E-FEC89A2C1F48}"/>
              </a:ext>
            </a:extLst>
          </p:cNvPr>
          <p:cNvSpPr/>
          <p:nvPr/>
        </p:nvSpPr>
        <p:spPr>
          <a:xfrm>
            <a:off x="2514048" y="3131386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D1ACB33-76BC-4377-827B-9A2214AF5B15}"/>
              </a:ext>
            </a:extLst>
          </p:cNvPr>
          <p:cNvSpPr/>
          <p:nvPr/>
        </p:nvSpPr>
        <p:spPr>
          <a:xfrm>
            <a:off x="5048156" y="3131386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A92A1E4-1C88-495A-BE1D-9008F375E20E}"/>
              </a:ext>
            </a:extLst>
          </p:cNvPr>
          <p:cNvSpPr/>
          <p:nvPr/>
        </p:nvSpPr>
        <p:spPr>
          <a:xfrm>
            <a:off x="3518975" y="2306415"/>
            <a:ext cx="276046" cy="261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/>
              <p:nvPr/>
            </p:nvSpPr>
            <p:spPr>
              <a:xfrm>
                <a:off x="353683" y="4679619"/>
                <a:ext cx="3968150" cy="2056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sub>
                          </m:sSub>
                          <m: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l-G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l-GR" sz="18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8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3" y="4679619"/>
                <a:ext cx="3968150" cy="2056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7E7E80D-1F57-46E3-8B75-C4A989E7F020}"/>
              </a:ext>
            </a:extLst>
          </p:cNvPr>
          <p:cNvSpPr txBox="1"/>
          <p:nvPr/>
        </p:nvSpPr>
        <p:spPr>
          <a:xfrm>
            <a:off x="4321833" y="4878154"/>
            <a:ext cx="1869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Quasi-static model</a:t>
            </a:r>
          </a:p>
          <a:p>
            <a:r>
              <a:rPr lang="en-US" dirty="0"/>
              <a:t>Time-series master equation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4FC2F-33D8-449C-A6F6-BC29BC44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172" y="1860098"/>
            <a:ext cx="2400512" cy="23192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1ADC92-C3EB-4D7A-830D-D26E2CD8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506" y="4188067"/>
            <a:ext cx="2823947" cy="2491087"/>
          </a:xfrm>
          <a:prstGeom prst="rect">
            <a:avLst/>
          </a:prstGeom>
        </p:spPr>
      </p:pic>
      <p:pic>
        <p:nvPicPr>
          <p:cNvPr id="2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BF5A01-B3D3-4FDC-9D82-7062AB5F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CC505-89A9-48CE-9B17-CB64E6A92B47}"/>
              </a:ext>
            </a:extLst>
          </p:cNvPr>
          <p:cNvSpPr txBox="1"/>
          <p:nvPr/>
        </p:nvSpPr>
        <p:spPr>
          <a:xfrm>
            <a:off x="3814735" y="2234693"/>
            <a:ext cx="91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B79ACB-3E6A-4EE7-B43C-47629BDC357E}"/>
              </a:ext>
            </a:extLst>
          </p:cNvPr>
          <p:cNvSpPr txBox="1"/>
          <p:nvPr/>
        </p:nvSpPr>
        <p:spPr>
          <a:xfrm>
            <a:off x="5256669" y="3169996"/>
            <a:ext cx="10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step2</a:t>
            </a:r>
          </a:p>
        </p:txBody>
      </p:sp>
    </p:spTree>
    <p:extLst>
      <p:ext uri="{BB962C8B-B14F-4D97-AF65-F5344CB8AC3E}">
        <p14:creationId xmlns:p14="http://schemas.microsoft.com/office/powerpoint/2010/main" val="113620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5" y="23867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5" y="238676"/>
                <a:ext cx="6392505" cy="763778"/>
              </a:xfrm>
              <a:blipFill>
                <a:blip r:embed="rId2"/>
                <a:stretch>
                  <a:fillRect l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7FE43-591E-4649-A25E-34A2DF65D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044" y="1042019"/>
            <a:ext cx="4133273" cy="1157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1BC6-4597-46CB-A4DD-09629E1D5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9" y="2643203"/>
            <a:ext cx="3515216" cy="695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1CF02B-7C6A-4FDB-8557-461792A4A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5" y="2239243"/>
            <a:ext cx="4201111" cy="933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06D4C-E78F-4284-ADDF-44CD2B1CD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15" y="3275546"/>
            <a:ext cx="1991003" cy="409632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AE361019-799B-4C7F-81F4-6EDFCA879D26}"/>
              </a:ext>
            </a:extLst>
          </p:cNvPr>
          <p:cNvSpPr/>
          <p:nvPr/>
        </p:nvSpPr>
        <p:spPr>
          <a:xfrm>
            <a:off x="4710023" y="2706033"/>
            <a:ext cx="241539" cy="69542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8FA9AE-2CDF-4386-8CFD-6F1D5BB3C791}"/>
              </a:ext>
            </a:extLst>
          </p:cNvPr>
          <p:cNvSpPr/>
          <p:nvPr/>
        </p:nvSpPr>
        <p:spPr>
          <a:xfrm>
            <a:off x="5089585" y="2562045"/>
            <a:ext cx="3786996" cy="93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31D109-BC60-449A-916A-B8F71E4C7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23" y="4072461"/>
            <a:ext cx="2286319" cy="466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0E74B1-C54A-4055-9BF4-EBDEE707A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46" y="4926583"/>
            <a:ext cx="4544059" cy="11907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3CDDAA-2B87-4D98-8885-2D8E0256C6CB}"/>
              </a:ext>
            </a:extLst>
          </p:cNvPr>
          <p:cNvSpPr txBox="1"/>
          <p:nvPr/>
        </p:nvSpPr>
        <p:spPr>
          <a:xfrm>
            <a:off x="4688508" y="5684759"/>
            <a:ext cx="426627" cy="432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DE98ED-B958-442F-A9EC-871DD4091818}"/>
              </a:ext>
            </a:extLst>
          </p:cNvPr>
          <p:cNvSpPr/>
          <p:nvPr/>
        </p:nvSpPr>
        <p:spPr>
          <a:xfrm>
            <a:off x="439615" y="4001981"/>
            <a:ext cx="4753157" cy="62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11550B-60DA-4680-8F21-2FE2C07EB09D}"/>
                  </a:ext>
                </a:extLst>
              </p:cNvPr>
              <p:cNvSpPr txBox="1"/>
              <p:nvPr/>
            </p:nvSpPr>
            <p:spPr>
              <a:xfrm>
                <a:off x="5382884" y="4072461"/>
                <a:ext cx="3493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White noise,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11550B-60DA-4680-8F21-2FE2C07EB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84" y="4072461"/>
                <a:ext cx="3493697" cy="369332"/>
              </a:xfrm>
              <a:prstGeom prst="rect">
                <a:avLst/>
              </a:prstGeom>
              <a:blipFill>
                <a:blip r:embed="rId10"/>
                <a:stretch>
                  <a:fillRect l="-13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EDA9-7087-4955-A576-525B5529C8A7}"/>
                  </a:ext>
                </a:extLst>
              </p:cNvPr>
              <p:cNvSpPr txBox="1"/>
              <p:nvPr/>
            </p:nvSpPr>
            <p:spPr>
              <a:xfrm>
                <a:off x="5382884" y="5018629"/>
                <a:ext cx="3493697" cy="124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White noise+ servo bump,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servo bump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, center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,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EDA9-7087-4955-A576-525B5529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84" y="5018629"/>
                <a:ext cx="3493697" cy="1245084"/>
              </a:xfrm>
              <a:prstGeom prst="rect">
                <a:avLst/>
              </a:prstGeom>
              <a:blipFill>
                <a:blip r:embed="rId11"/>
                <a:stretch>
                  <a:fillRect l="-1396" t="-2439" r="-122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3B17B52-CD02-4C5A-95F1-CC5F8242B82C}"/>
              </a:ext>
            </a:extLst>
          </p:cNvPr>
          <p:cNvSpPr/>
          <p:nvPr/>
        </p:nvSpPr>
        <p:spPr>
          <a:xfrm>
            <a:off x="436012" y="4628831"/>
            <a:ext cx="4753157" cy="1682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6ADD24-B39D-445D-9176-611EB08B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45" y="4507025"/>
            <a:ext cx="6880023" cy="242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5" y="23867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5" y="238676"/>
                <a:ext cx="6392505" cy="763778"/>
              </a:xfrm>
              <a:blipFill>
                <a:blip r:embed="rId3"/>
                <a:stretch>
                  <a:fillRect l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F928E-18DE-4344-BD2D-8AB34624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078" y="1138062"/>
            <a:ext cx="4706007" cy="120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A292D-38DA-4D5C-A076-D503F00F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078" y="2338380"/>
            <a:ext cx="5029902" cy="2343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2FBEE-CF92-4CD1-9782-AC251A54CF81}"/>
                  </a:ext>
                </a:extLst>
              </p:cNvPr>
              <p:cNvSpPr txBox="1"/>
              <p:nvPr/>
            </p:nvSpPr>
            <p:spPr>
              <a:xfrm>
                <a:off x="241540" y="1620194"/>
                <a:ext cx="3493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White noise,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2FBEE-CF92-4CD1-9782-AC251A54C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0" y="1620194"/>
                <a:ext cx="3493697" cy="369332"/>
              </a:xfrm>
              <a:prstGeom prst="rect">
                <a:avLst/>
              </a:prstGeom>
              <a:blipFill>
                <a:blip r:embed="rId7"/>
                <a:stretch>
                  <a:fillRect l="-1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326022-BAEE-4CB2-B787-3EE671C67DE3}"/>
                  </a:ext>
                </a:extLst>
              </p:cNvPr>
              <p:cNvSpPr txBox="1"/>
              <p:nvPr/>
            </p:nvSpPr>
            <p:spPr>
              <a:xfrm>
                <a:off x="241539" y="2887576"/>
                <a:ext cx="3493697" cy="124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White noise+ servo bump,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servo bump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, center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,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326022-BAEE-4CB2-B787-3EE671C6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39" y="2887576"/>
                <a:ext cx="3493697" cy="1245084"/>
              </a:xfrm>
              <a:prstGeom prst="rect">
                <a:avLst/>
              </a:prstGeom>
              <a:blipFill>
                <a:blip r:embed="rId8"/>
                <a:stretch>
                  <a:fillRect l="-1571" t="-2941" r="-1047" b="-5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A0E06B-7EF0-4D67-BE21-7BDDDEB9D2E5}"/>
              </a:ext>
            </a:extLst>
          </p:cNvPr>
          <p:cNvSpPr txBox="1"/>
          <p:nvPr/>
        </p:nvSpPr>
        <p:spPr>
          <a:xfrm>
            <a:off x="7865819" y="1200892"/>
            <a:ext cx="467298" cy="419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BEBA8-DA3F-4120-8F22-27911F9F4D6D}"/>
              </a:ext>
            </a:extLst>
          </p:cNvPr>
          <p:cNvSpPr txBox="1"/>
          <p:nvPr/>
        </p:nvSpPr>
        <p:spPr>
          <a:xfrm>
            <a:off x="8020324" y="4087865"/>
            <a:ext cx="467298" cy="419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A2D512-9D05-401F-BBAB-239E568A6F6C}"/>
              </a:ext>
            </a:extLst>
          </p:cNvPr>
          <p:cNvSpPr/>
          <p:nvPr/>
        </p:nvSpPr>
        <p:spPr>
          <a:xfrm>
            <a:off x="3544655" y="2338380"/>
            <a:ext cx="5107639" cy="2343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0E699-3DF8-4195-B06E-D07433341B65}"/>
              </a:ext>
            </a:extLst>
          </p:cNvPr>
          <p:cNvSpPr/>
          <p:nvPr/>
        </p:nvSpPr>
        <p:spPr>
          <a:xfrm>
            <a:off x="3544655" y="988092"/>
            <a:ext cx="5107639" cy="1362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Quasi-static model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A8935-3D15-4710-A3CE-9CFB1B223EBE}"/>
              </a:ext>
            </a:extLst>
          </p:cNvPr>
          <p:cNvSpPr txBox="1"/>
          <p:nvPr/>
        </p:nvSpPr>
        <p:spPr>
          <a:xfrm>
            <a:off x="439616" y="1189340"/>
            <a:ext cx="80570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When the bandwidth of the laser noise is much less than the Rabi Frequency </a:t>
            </a:r>
            <a:r>
              <a:rPr lang="el-GR" dirty="0">
                <a:latin typeface="Arial" pitchFamily="34" charset="0"/>
                <a:cs typeface="Arial" pitchFamily="34" charset="0"/>
              </a:rPr>
              <a:t>Ω, </a:t>
            </a:r>
            <a:r>
              <a:rPr lang="en-US" dirty="0">
                <a:latin typeface="Arial" pitchFamily="34" charset="0"/>
                <a:cs typeface="Arial" pitchFamily="34" charset="0"/>
              </a:rPr>
              <a:t>we can treat the noise simply as a random variable(not time-varying) drawn from a Gaussian distribution with variance </a:t>
            </a:r>
            <a:r>
              <a:rPr lang="el-GR" dirty="0">
                <a:latin typeface="Arial" pitchFamily="34" charset="0"/>
                <a:cs typeface="Arial" pitchFamily="34" charset="0"/>
              </a:rPr>
              <a:t>σ.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One photon transition with frequency noise: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Two-photon transition with frequency noise, assuming the two photons have the same noise spectrum: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0A806-D587-4CE7-AEB2-F86D7055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5" y="4333331"/>
            <a:ext cx="4401164" cy="733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7A5753-D3D7-4C11-8149-14FE4085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3" y="2596445"/>
            <a:ext cx="4039164" cy="876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8D4B39-2257-4A60-B07C-25CDE51B5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98" y="3918988"/>
            <a:ext cx="2119383" cy="2696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C47422-7376-4E6D-BE66-8E3B4D5DB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2" y="5314918"/>
            <a:ext cx="4906060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B80291-AC66-430C-B063-2CEC5DDA5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013" y="2449085"/>
            <a:ext cx="2886478" cy="6858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069BB6-FF62-420C-B588-661D727C012A}"/>
              </a:ext>
            </a:extLst>
          </p:cNvPr>
          <p:cNvSpPr/>
          <p:nvPr/>
        </p:nvSpPr>
        <p:spPr>
          <a:xfrm>
            <a:off x="5567332" y="2353822"/>
            <a:ext cx="3275745" cy="876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28D7A0-B773-4D1A-B7D1-096D2B2F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Time series master equation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CB9AA-4E8E-4807-96E7-6F492F9D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94" y="1791343"/>
            <a:ext cx="4667901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/>
              <p:nvPr/>
            </p:nvSpPr>
            <p:spPr>
              <a:xfrm>
                <a:off x="439615" y="1145012"/>
                <a:ext cx="8152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consider a two-level system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driven resonantly by a monochromatic laser, with Rabi angular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" y="1145012"/>
                <a:ext cx="8152294" cy="646331"/>
              </a:xfrm>
              <a:prstGeom prst="rect">
                <a:avLst/>
              </a:prstGeom>
              <a:blipFill>
                <a:blip r:embed="rId3"/>
                <a:stretch>
                  <a:fillRect l="-59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/>
              <p:nvPr/>
            </p:nvSpPr>
            <p:spPr>
              <a:xfrm>
                <a:off x="439614" y="2434073"/>
                <a:ext cx="58776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Consider extracting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the noise spectrum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4" y="2434073"/>
                <a:ext cx="5877659" cy="369332"/>
              </a:xfrm>
              <a:prstGeom prst="rect">
                <a:avLst/>
              </a:prstGeom>
              <a:blipFill>
                <a:blip r:embed="rId4"/>
                <a:stretch>
                  <a:fillRect l="-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BF5F78A-3185-4F91-AFD9-F1F3236E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94" y="2846672"/>
            <a:ext cx="3972479" cy="752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53BDE-7B89-4FF8-9075-80F7A679FB4A}"/>
              </a:ext>
            </a:extLst>
          </p:cNvPr>
          <p:cNvSpPr txBox="1"/>
          <p:nvPr/>
        </p:nvSpPr>
        <p:spPr>
          <a:xfrm>
            <a:off x="439614" y="3869930"/>
            <a:ext cx="5877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Finally we get: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A44CA0-725F-4B7A-9EEE-71A69E591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4" y="4424938"/>
            <a:ext cx="7954485" cy="724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CD7A4C-AF81-4F1C-9BEB-CEF0F072EF01}"/>
                  </a:ext>
                </a:extLst>
              </p:cNvPr>
              <p:cNvSpPr txBox="1"/>
              <p:nvPr/>
            </p:nvSpPr>
            <p:spPr>
              <a:xfrm>
                <a:off x="439614" y="5272724"/>
                <a:ext cx="648739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/(2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two photon transitions, the errors generated by each laser is additive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CD7A4C-AF81-4F1C-9BEB-CEF0F072E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4" y="5272724"/>
                <a:ext cx="6487397" cy="1477328"/>
              </a:xfrm>
              <a:prstGeom prst="rect">
                <a:avLst/>
              </a:prstGeom>
              <a:blipFill>
                <a:blip r:embed="rId7"/>
                <a:stretch>
                  <a:fillRect l="-752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68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216989-BC6E-42CB-9512-E594453B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calculation: Simulation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C62B2-BB62-4459-A2BF-7B70B78E9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1" y="2801402"/>
            <a:ext cx="5010849" cy="340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C5D5B-5AF0-4151-8428-B4038EC8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1" y="1002454"/>
            <a:ext cx="3972479" cy="752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333DFD-AF1A-42D1-A6BA-112D35F4B8F7}"/>
                  </a:ext>
                </a:extLst>
              </p:cNvPr>
              <p:cNvSpPr txBox="1"/>
              <p:nvPr/>
            </p:nvSpPr>
            <p:spPr>
              <a:xfrm>
                <a:off x="733245" y="1846053"/>
                <a:ext cx="6228272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case generate a time series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random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s.</a:t>
                </a:r>
              </a:p>
              <a:p>
                <a:endParaRPr lang="en-US" dirty="0"/>
              </a:p>
              <a:p>
                <a:r>
                  <a:rPr lang="en-US" dirty="0"/>
                  <a:t>Do multiple times and take average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333DFD-AF1A-42D1-A6BA-112D35F4B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" y="1846053"/>
                <a:ext cx="6228272" cy="945643"/>
              </a:xfrm>
              <a:prstGeom prst="rect">
                <a:avLst/>
              </a:prstGeom>
              <a:blipFill>
                <a:blip r:embed="rId4"/>
                <a:stretch>
                  <a:fillRect l="-78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86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97851" y="1367832"/>
            <a:ext cx="6110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Introduction to neutral atom quantum computing and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Saffman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group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My experiment projects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My theory projects</a:t>
            </a:r>
          </a:p>
        </p:txBody>
      </p:sp>
    </p:spTree>
    <p:extLst>
      <p:ext uri="{BB962C8B-B14F-4D97-AF65-F5344CB8AC3E}">
        <p14:creationId xmlns:p14="http://schemas.microsoft.com/office/powerpoint/2010/main" val="289855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Comparison: </a:t>
            </a:r>
            <a:r>
              <a:rPr lang="en-US" sz="2400" b="1" dirty="0" err="1">
                <a:solidFill>
                  <a:schemeClr val="bg1"/>
                </a:solidFill>
              </a:rPr>
              <a:t>Numerics</a:t>
            </a:r>
            <a:r>
              <a:rPr lang="en-US" sz="2400" b="1" dirty="0">
                <a:solidFill>
                  <a:schemeClr val="bg1"/>
                </a:solidFill>
              </a:rPr>
              <a:t> and Theory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69C0D-C359-40CB-9B25-0AF66D4D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0" y="1412472"/>
            <a:ext cx="3181794" cy="5344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8A1345-2175-440B-B84B-D243AE28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82" y="1374367"/>
            <a:ext cx="3162741" cy="5382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968427" y="1076492"/>
            <a:ext cx="3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bump spectrum, 1 photon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71144" y="1067865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photon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5E4-8CEF-40FB-88D9-008795CA09C0}"/>
              </a:ext>
            </a:extLst>
          </p:cNvPr>
          <p:cNvSpPr txBox="1"/>
          <p:nvPr/>
        </p:nvSpPr>
        <p:spPr>
          <a:xfrm>
            <a:off x="4097547" y="2191109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DB057-EEAB-44E4-B8F3-FE90C7B83412}"/>
              </a:ext>
            </a:extLst>
          </p:cNvPr>
          <p:cNvSpPr txBox="1"/>
          <p:nvPr/>
        </p:nvSpPr>
        <p:spPr>
          <a:xfrm>
            <a:off x="4097547" y="5121215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2π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Comparison: </a:t>
            </a:r>
            <a:r>
              <a:rPr lang="en-US" sz="2400" b="1" dirty="0" err="1">
                <a:solidFill>
                  <a:schemeClr val="bg1"/>
                </a:solidFill>
              </a:rPr>
              <a:t>Numerics</a:t>
            </a:r>
            <a:r>
              <a:rPr lang="en-US" sz="2400" b="1" dirty="0">
                <a:solidFill>
                  <a:schemeClr val="bg1"/>
                </a:solidFill>
              </a:rPr>
              <a:t> and Theory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968427" y="1076492"/>
            <a:ext cx="3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Quasi-static theory, 1 photon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71144" y="1067865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photon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5E4-8CEF-40FB-88D9-008795CA09C0}"/>
              </a:ext>
            </a:extLst>
          </p:cNvPr>
          <p:cNvSpPr txBox="1"/>
          <p:nvPr/>
        </p:nvSpPr>
        <p:spPr>
          <a:xfrm>
            <a:off x="4097547" y="2191109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DB057-EEAB-44E4-B8F3-FE90C7B83412}"/>
              </a:ext>
            </a:extLst>
          </p:cNvPr>
          <p:cNvSpPr txBox="1"/>
          <p:nvPr/>
        </p:nvSpPr>
        <p:spPr>
          <a:xfrm>
            <a:off x="4097547" y="5121215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2π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60317-C008-404B-A59E-D1FA8687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8" y="1580413"/>
            <a:ext cx="3153215" cy="5277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E005D-769B-4BD1-811D-8FF58BC8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15" y="1580413"/>
            <a:ext cx="3181794" cy="5287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03A62-D6B9-4D40-A957-FEAD47946F92}"/>
              </a:ext>
            </a:extLst>
          </p:cNvPr>
          <p:cNvSpPr txBox="1"/>
          <p:nvPr/>
        </p:nvSpPr>
        <p:spPr>
          <a:xfrm>
            <a:off x="4011283" y="1362974"/>
            <a:ext cx="140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Bandwidth=0.01 </a:t>
            </a:r>
            <a:r>
              <a:rPr lang="el-GR" dirty="0"/>
              <a:t>Ω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20843-D2DB-4E2B-B570-A0D2DB8748C3}"/>
              </a:ext>
            </a:extLst>
          </p:cNvPr>
          <p:cNvSpPr txBox="1"/>
          <p:nvPr/>
        </p:nvSpPr>
        <p:spPr>
          <a:xfrm>
            <a:off x="1939929" y="6619324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EE3F1B-D036-4099-9F6A-DC01D8E501B0}"/>
              </a:ext>
            </a:extLst>
          </p:cNvPr>
          <p:cNvSpPr txBox="1"/>
          <p:nvPr/>
        </p:nvSpPr>
        <p:spPr>
          <a:xfrm>
            <a:off x="6204635" y="6619324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</p:spTree>
    <p:extLst>
      <p:ext uri="{BB962C8B-B14F-4D97-AF65-F5344CB8AC3E}">
        <p14:creationId xmlns:p14="http://schemas.microsoft.com/office/powerpoint/2010/main" val="423766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Comparison: </a:t>
            </a:r>
            <a:r>
              <a:rPr lang="en-US" sz="2400" b="1" dirty="0" err="1">
                <a:solidFill>
                  <a:schemeClr val="bg1"/>
                </a:solidFill>
              </a:rPr>
              <a:t>Numerics</a:t>
            </a:r>
            <a:r>
              <a:rPr lang="en-US" sz="2400" b="1" dirty="0">
                <a:solidFill>
                  <a:schemeClr val="bg1"/>
                </a:solidFill>
              </a:rPr>
              <a:t> and Theory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3120-C2BF-4999-942C-5BE2F203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1" y="1268187"/>
            <a:ext cx="3124636" cy="237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A3265-FBC5-40ED-9AEC-8A46D721020C}"/>
              </a:ext>
            </a:extLst>
          </p:cNvPr>
          <p:cNvSpPr txBox="1"/>
          <p:nvPr/>
        </p:nvSpPr>
        <p:spPr>
          <a:xfrm>
            <a:off x="3738615" y="1543668"/>
            <a:ext cx="34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</a:t>
            </a:r>
            <a:r>
              <a:rPr lang="en-US" dirty="0" err="1"/>
              <a:t>staic</a:t>
            </a:r>
            <a:r>
              <a:rPr lang="en-US" dirty="0"/>
              <a:t> model, Bandwidth=1 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FA18B7-75B5-4147-B18B-64CEC384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82" y="1913000"/>
            <a:ext cx="3039884" cy="4925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001C2-F97B-429C-A881-20EFA83F3804}"/>
              </a:ext>
            </a:extLst>
          </p:cNvPr>
          <p:cNvSpPr txBox="1"/>
          <p:nvPr/>
        </p:nvSpPr>
        <p:spPr>
          <a:xfrm>
            <a:off x="0" y="4181457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vs Fractional power in the servo bump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F127B-24D1-4BFF-9C86-EA129AB7DFE4}"/>
              </a:ext>
            </a:extLst>
          </p:cNvPr>
          <p:cNvSpPr txBox="1"/>
          <p:nvPr/>
        </p:nvSpPr>
        <p:spPr>
          <a:xfrm>
            <a:off x="0" y="5479535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step: experiment with microwaves</a:t>
            </a:r>
          </a:p>
        </p:txBody>
      </p:sp>
    </p:spTree>
    <p:extLst>
      <p:ext uri="{BB962C8B-B14F-4D97-AF65-F5344CB8AC3E}">
        <p14:creationId xmlns:p14="http://schemas.microsoft.com/office/powerpoint/2010/main" val="307741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F520-A28F-4EE8-9D55-5E6269EA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8B9A4E-1138-4FD8-81A6-668507F167DC}"/>
              </a:ext>
            </a:extLst>
          </p:cNvPr>
          <p:cNvSpPr txBox="1">
            <a:spLocks/>
          </p:cNvSpPr>
          <p:nvPr/>
        </p:nvSpPr>
        <p:spPr>
          <a:xfrm>
            <a:off x="259372" y="1006352"/>
            <a:ext cx="4620359" cy="56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46E2D-2A5B-44B7-BE25-37FD49D0259E}"/>
              </a:ext>
            </a:extLst>
          </p:cNvPr>
          <p:cNvSpPr txBox="1"/>
          <p:nvPr/>
        </p:nvSpPr>
        <p:spPr>
          <a:xfrm>
            <a:off x="312127" y="826477"/>
            <a:ext cx="8110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Error-correcting code </a:t>
            </a:r>
            <a:r>
              <a:rPr lang="en-US" sz="2000" dirty="0"/>
              <a:t>that uses many physical qubits into a smaller number of </a:t>
            </a:r>
            <a:r>
              <a:rPr lang="en-US" sz="2000" dirty="0">
                <a:solidFill>
                  <a:schemeClr val="accent1"/>
                </a:solidFill>
              </a:rPr>
              <a:t>logical qubits.</a:t>
            </a:r>
          </a:p>
          <a:p>
            <a:endParaRPr lang="en-US" sz="2000" dirty="0"/>
          </a:p>
          <a:p>
            <a:r>
              <a:rPr lang="en-US" sz="2000" dirty="0"/>
              <a:t>Example: </a:t>
            </a:r>
          </a:p>
          <a:p>
            <a:r>
              <a:rPr lang="en-US" sz="2000" dirty="0"/>
              <a:t>single (</a:t>
            </a:r>
            <a:r>
              <a:rPr lang="en-US" sz="2000" dirty="0" err="1"/>
              <a:t>qu</a:t>
            </a:r>
            <a:r>
              <a:rPr lang="en-US" sz="2000" dirty="0"/>
              <a:t>)bit-flip error channel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Classical: </a:t>
            </a:r>
          </a:p>
          <a:p>
            <a:r>
              <a:rPr lang="en-US" sz="2000" dirty="0"/>
              <a:t>                                                                                       </a:t>
            </a:r>
          </a:p>
          <a:p>
            <a:endParaRPr lang="en-US" sz="2000" dirty="0"/>
          </a:p>
          <a:p>
            <a:r>
              <a:rPr lang="en-US" sz="2000" dirty="0"/>
              <a:t>Three qubit bit flip code: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6681D-DC4B-40BD-BD2C-23EFB1C4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49995-6D70-4E4B-87A0-3853861E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11" y="2408384"/>
            <a:ext cx="2527789" cy="1797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5A837-2D85-4B83-BDAF-DA9BE898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67" y="4246685"/>
            <a:ext cx="961168" cy="787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E4D67-3420-4DD2-AF0A-82E20E7E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22" y="4422280"/>
            <a:ext cx="4317023" cy="1133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466590-8E7D-484D-AFBE-027C9706EFAF}"/>
              </a:ext>
            </a:extLst>
          </p:cNvPr>
          <p:cNvSpPr txBox="1"/>
          <p:nvPr/>
        </p:nvSpPr>
        <p:spPr>
          <a:xfrm>
            <a:off x="2057398" y="6329517"/>
            <a:ext cx="17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Logical Qubits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D906D-08FB-4850-AA5C-29A6D3534C81}"/>
              </a:ext>
            </a:extLst>
          </p:cNvPr>
          <p:cNvSpPr txBox="1"/>
          <p:nvPr/>
        </p:nvSpPr>
        <p:spPr>
          <a:xfrm>
            <a:off x="6322406" y="5591156"/>
            <a:ext cx="92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6F497-7827-413D-B605-824844381FDE}"/>
              </a:ext>
            </a:extLst>
          </p:cNvPr>
          <p:cNvSpPr txBox="1"/>
          <p:nvPr/>
        </p:nvSpPr>
        <p:spPr>
          <a:xfrm>
            <a:off x="5583851" y="5591156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B98AC-39F0-401C-96E8-DF34FAC8CA07}"/>
              </a:ext>
            </a:extLst>
          </p:cNvPr>
          <p:cNvSpPr txBox="1"/>
          <p:nvPr/>
        </p:nvSpPr>
        <p:spPr>
          <a:xfrm>
            <a:off x="7249257" y="5591156"/>
            <a:ext cx="12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1B0457-126E-4223-971C-6A6BC061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926" y="5493115"/>
            <a:ext cx="1911132" cy="836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6875B8-39E0-48B8-A298-9A6B88D8D50D}"/>
              </a:ext>
            </a:extLst>
          </p:cNvPr>
          <p:cNvSpPr txBox="1"/>
          <p:nvPr/>
        </p:nvSpPr>
        <p:spPr>
          <a:xfrm>
            <a:off x="4596180" y="559097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Encode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AEABA-91E8-453D-AACD-C945BB9310A5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8569237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3. Theory projects: Surface code and multi-qubit gate with neutral atoms</a:t>
            </a:r>
          </a:p>
        </p:txBody>
      </p:sp>
    </p:spTree>
    <p:extLst>
      <p:ext uri="{BB962C8B-B14F-4D97-AF65-F5344CB8AC3E}">
        <p14:creationId xmlns:p14="http://schemas.microsoft.com/office/powerpoint/2010/main" val="411873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Applies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to detect syndromes:</a:t>
            </a:r>
          </a:p>
          <a:p>
            <a:r>
              <a:rPr lang="en-US" sz="2000" dirty="0"/>
              <a:t>	white dots: data qubits</a:t>
            </a:r>
          </a:p>
          <a:p>
            <a:r>
              <a:rPr lang="en-US" sz="2000" dirty="0"/>
              <a:t>	black dots: measurement qubits	</a:t>
            </a:r>
          </a:p>
          <a:p>
            <a:endParaRPr lang="en-US" sz="2000" dirty="0"/>
          </a:p>
          <a:p>
            <a:r>
              <a:rPr lang="en-US" sz="2000" dirty="0"/>
              <a:t>In one stabilizer measurement, there are </a:t>
            </a:r>
          </a:p>
          <a:p>
            <a:r>
              <a:rPr lang="en-US" sz="2000" dirty="0"/>
              <a:t>four C-NOTs and one projective measurements on the measurement qubit(syndrome).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Every round of stabilizer measurement is completed over the whole array before the next round begins.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02" y="3826668"/>
            <a:ext cx="4114800" cy="272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4A747-7755-4021-AA0C-0BD1735D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3" y="4235420"/>
            <a:ext cx="3058991" cy="417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1D6BB-9C22-49B7-B8EB-941058AB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83" y="4844344"/>
            <a:ext cx="3249491" cy="3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Quiescent state </a:t>
            </a:r>
            <a:r>
              <a:rPr lang="en-US" sz="2000" dirty="0"/>
              <a:t>of the stabilizer: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3" y="211016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73" y="2879561"/>
            <a:ext cx="4114800" cy="272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D0048-0C71-4456-94D4-8D67A916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6" y="1236235"/>
            <a:ext cx="3688375" cy="4483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DBB7B-6B12-44F3-8318-04193351630E}"/>
              </a:ext>
            </a:extLst>
          </p:cNvPr>
          <p:cNvSpPr txBox="1"/>
          <p:nvPr/>
        </p:nvSpPr>
        <p:spPr>
          <a:xfrm>
            <a:off x="567104" y="5719396"/>
            <a:ext cx="793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quiescent state is random selected after 1</a:t>
            </a:r>
            <a:r>
              <a:rPr lang="en-US" baseline="30000" dirty="0"/>
              <a:t>st</a:t>
            </a:r>
            <a:r>
              <a:rPr lang="en-US" dirty="0"/>
              <a:t> round of stabilizer measurements, but is then maintained, unless there is error.</a:t>
            </a:r>
          </a:p>
        </p:txBody>
      </p:sp>
    </p:spTree>
    <p:extLst>
      <p:ext uri="{BB962C8B-B14F-4D97-AF65-F5344CB8AC3E}">
        <p14:creationId xmlns:p14="http://schemas.microsoft.com/office/powerpoint/2010/main" val="132136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4A4D0E-DE6A-4327-B95A-068AE2D4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BF610-AF4B-4C69-9544-EB9162D9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69" y="463794"/>
            <a:ext cx="5505031" cy="479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F21D9-63E5-4E6F-A26A-EF6D0677619B}"/>
              </a:ext>
            </a:extLst>
          </p:cNvPr>
          <p:cNvSpPr txBox="1"/>
          <p:nvPr/>
        </p:nvSpPr>
        <p:spPr>
          <a:xfrm>
            <a:off x="312127" y="826477"/>
            <a:ext cx="3688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Logical qubits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41 data qubits=41</a:t>
            </a:r>
            <a:r>
              <a:rPr lang="en-US" altLang="zh-CN" sz="2000" dirty="0"/>
              <a:t>×2 degrees of freedom.</a:t>
            </a:r>
          </a:p>
          <a:p>
            <a:endParaRPr lang="en-US" sz="2000" dirty="0"/>
          </a:p>
          <a:p>
            <a:r>
              <a:rPr lang="en-US" sz="2000" dirty="0"/>
              <a:t>40 measurement qubits=40</a:t>
            </a:r>
            <a:r>
              <a:rPr lang="en-US" altLang="zh-CN" sz="2000" dirty="0"/>
              <a:t>×2</a:t>
            </a:r>
            <a:endParaRPr lang="en-US" sz="2000" dirty="0"/>
          </a:p>
          <a:p>
            <a:r>
              <a:rPr lang="en-US" sz="2000" dirty="0"/>
              <a:t>restrictions.</a:t>
            </a:r>
          </a:p>
          <a:p>
            <a:endParaRPr lang="en-US" sz="2000" dirty="0"/>
          </a:p>
          <a:p>
            <a:r>
              <a:rPr lang="en-US" sz="2000" dirty="0"/>
              <a:t>2 additional degrees of freedom to define a logical qubit.</a:t>
            </a:r>
          </a:p>
          <a:p>
            <a:endParaRPr lang="en-US" sz="2000" dirty="0"/>
          </a:p>
          <a:p>
            <a:r>
              <a:rPr lang="en-US" sz="2000" dirty="0"/>
              <a:t>One can define: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as the operations on the logical qubit.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7347A-69A7-4A89-85AE-502E8482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8" y="4617644"/>
            <a:ext cx="2233248" cy="358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2FE6B-A179-4816-828F-02C6464A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37" y="5045538"/>
            <a:ext cx="2098356" cy="358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FCEA8-2D10-42C5-9324-0DBE7E58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2" y="5841968"/>
            <a:ext cx="769325" cy="572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68B00-EE93-4588-9AE4-28DCFA18F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02" y="5876394"/>
            <a:ext cx="1272479" cy="503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847E8B-A3C0-4352-95D8-DF5360325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403" y="462030"/>
            <a:ext cx="5183063" cy="50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0940F2-E9BE-45B8-B2A7-D3660A5D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DA99B-390C-4D74-8D97-3E967F26987E}"/>
              </a:ext>
            </a:extLst>
          </p:cNvPr>
          <p:cNvSpPr txBox="1"/>
          <p:nvPr/>
        </p:nvSpPr>
        <p:spPr>
          <a:xfrm>
            <a:off x="408842" y="650631"/>
            <a:ext cx="7974623" cy="224676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Each round of 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gives a map of syndromes.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Keep repeating to get a time series of syndrome maps.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Decode</a:t>
            </a:r>
            <a:r>
              <a:rPr lang="en-US" sz="2000" dirty="0"/>
              <a:t> from the syndrome maps to see which qubit is affected by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Apply error correction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E39239-8B7B-4C5A-8595-73C6C1C9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8" y="3671525"/>
            <a:ext cx="5802923" cy="24834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849982-0775-4183-85B6-73ADFC6DD1EA}"/>
              </a:ext>
            </a:extLst>
          </p:cNvPr>
          <p:cNvSpPr txBox="1"/>
          <p:nvPr/>
        </p:nvSpPr>
        <p:spPr>
          <a:xfrm>
            <a:off x="531935" y="3028950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Surface-13 code</a:t>
            </a:r>
          </a:p>
        </p:txBody>
      </p:sp>
    </p:spTree>
    <p:extLst>
      <p:ext uri="{BB962C8B-B14F-4D97-AF65-F5344CB8AC3E}">
        <p14:creationId xmlns:p14="http://schemas.microsoft.com/office/powerpoint/2010/main" val="259445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576EA-5D96-4D58-ABA2-5E3E5AD0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" y="404446"/>
            <a:ext cx="5682032" cy="1576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81957-4781-4AD8-95A0-B4ADAAD0FA31}"/>
              </a:ext>
            </a:extLst>
          </p:cNvPr>
          <p:cNvSpPr txBox="1"/>
          <p:nvPr/>
        </p:nvSpPr>
        <p:spPr>
          <a:xfrm>
            <a:off x="346396" y="2093259"/>
            <a:ext cx="4539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Syndrome Measurement:</a:t>
            </a:r>
          </a:p>
          <a:p>
            <a:endParaRPr lang="en-US" dirty="0"/>
          </a:p>
          <a:p>
            <a:r>
              <a:rPr lang="en-US" dirty="0"/>
              <a:t>Red:       Syndrome flips in Z measurement</a:t>
            </a:r>
          </a:p>
          <a:p>
            <a:r>
              <a:rPr lang="en-US" dirty="0"/>
              <a:t>Green:     Syndrome flips in X measurement</a:t>
            </a:r>
          </a:p>
          <a:p>
            <a:r>
              <a:rPr lang="en-US" dirty="0"/>
              <a:t>Black:        No Syndrome flip</a:t>
            </a:r>
          </a:p>
          <a:p>
            <a:endParaRPr lang="en-US" dirty="0"/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BE5330C6-40B0-414C-8A1C-8DFC991C3CB3}"/>
              </a:ext>
            </a:extLst>
          </p:cNvPr>
          <p:cNvSpPr/>
          <p:nvPr/>
        </p:nvSpPr>
        <p:spPr>
          <a:xfrm rot="5400000">
            <a:off x="4441031" y="2735817"/>
            <a:ext cx="190800" cy="190800"/>
          </a:xfrm>
          <a:prstGeom prst="pie">
            <a:avLst>
              <a:gd name="adj1" fmla="val 0"/>
              <a:gd name="adj2" fmla="val 107283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319C513A-FFA7-4543-864C-36724B4239F8}"/>
              </a:ext>
            </a:extLst>
          </p:cNvPr>
          <p:cNvSpPr/>
          <p:nvPr/>
        </p:nvSpPr>
        <p:spPr>
          <a:xfrm rot="16200000">
            <a:off x="4476600" y="3033067"/>
            <a:ext cx="190800" cy="190800"/>
          </a:xfrm>
          <a:prstGeom prst="pie">
            <a:avLst>
              <a:gd name="adj1" fmla="val 21570815"/>
              <a:gd name="adj2" fmla="val 1072832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A28DFF-CC82-4F52-BDD7-4AB95CC1EA05}"/>
              </a:ext>
            </a:extLst>
          </p:cNvPr>
          <p:cNvSpPr/>
          <p:nvPr/>
        </p:nvSpPr>
        <p:spPr>
          <a:xfrm>
            <a:off x="3158311" y="3281868"/>
            <a:ext cx="209418" cy="2094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08546E-D7F0-4C4B-B1D0-5BAB677D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48" y="3750974"/>
            <a:ext cx="2372433" cy="264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6C6FE-580C-4C4E-AB7F-56E935FED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137" y="3699223"/>
            <a:ext cx="2566146" cy="2754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BA10D-A574-407F-A767-6943FABEEA31}"/>
              </a:ext>
            </a:extLst>
          </p:cNvPr>
          <p:cNvSpPr txBox="1"/>
          <p:nvPr/>
        </p:nvSpPr>
        <p:spPr>
          <a:xfrm>
            <a:off x="5840751" y="3699223"/>
            <a:ext cx="177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 error in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8638BA-A544-4867-9FA8-BCD657A4145B}"/>
              </a:ext>
            </a:extLst>
          </p:cNvPr>
          <p:cNvGrpSpPr/>
          <p:nvPr/>
        </p:nvGrpSpPr>
        <p:grpSpPr>
          <a:xfrm>
            <a:off x="5407591" y="3905113"/>
            <a:ext cx="2655511" cy="2662463"/>
            <a:chOff x="2463533" y="895760"/>
            <a:chExt cx="2655511" cy="266246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5365CAD-65FC-4684-AF41-E4633DB0D55F}"/>
                </a:ext>
              </a:extLst>
            </p:cNvPr>
            <p:cNvGrpSpPr/>
            <p:nvPr/>
          </p:nvGrpSpPr>
          <p:grpSpPr>
            <a:xfrm>
              <a:off x="2463533" y="895760"/>
              <a:ext cx="2655511" cy="2662463"/>
              <a:chOff x="2463533" y="895760"/>
              <a:chExt cx="2655511" cy="2662463"/>
            </a:xfrm>
          </p:grpSpPr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351E0792-15DC-4588-9CAB-76419F19F438}"/>
                  </a:ext>
                </a:extLst>
              </p:cNvPr>
              <p:cNvSpPr/>
              <p:nvPr/>
            </p:nvSpPr>
            <p:spPr>
              <a:xfrm rot="18809848">
                <a:off x="3946423" y="894092"/>
                <a:ext cx="689643" cy="702999"/>
              </a:xfrm>
              <a:prstGeom prst="rtTriangl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9E87D3-AD00-427F-83CA-0001E1A367E0}"/>
                  </a:ext>
                </a:extLst>
              </p:cNvPr>
              <p:cNvGrpSpPr/>
              <p:nvPr/>
            </p:nvGrpSpPr>
            <p:grpSpPr>
              <a:xfrm>
                <a:off x="2463533" y="1244112"/>
                <a:ext cx="2655511" cy="2314111"/>
                <a:chOff x="2463533" y="1244112"/>
                <a:chExt cx="2655511" cy="2314111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06F703F-C139-4B8D-B9CE-923FE7F6A264}"/>
                    </a:ext>
                  </a:extLst>
                </p:cNvPr>
                <p:cNvSpPr/>
                <p:nvPr/>
              </p:nvSpPr>
              <p:spPr>
                <a:xfrm>
                  <a:off x="2813538" y="1244112"/>
                  <a:ext cx="980343" cy="98473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0DAD5AC-A83F-4833-97C4-20282301E7C8}"/>
                    </a:ext>
                  </a:extLst>
                </p:cNvPr>
                <p:cNvSpPr/>
                <p:nvPr/>
              </p:nvSpPr>
              <p:spPr>
                <a:xfrm>
                  <a:off x="3793880" y="2228850"/>
                  <a:ext cx="980343" cy="98473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F69A4E-08D4-468C-B13A-841B6D710E99}"/>
                    </a:ext>
                  </a:extLst>
                </p:cNvPr>
                <p:cNvSpPr/>
                <p:nvPr/>
              </p:nvSpPr>
              <p:spPr>
                <a:xfrm>
                  <a:off x="2813538" y="2228850"/>
                  <a:ext cx="980343" cy="984738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E2B5360-9B26-44D8-B067-87834E674384}"/>
                    </a:ext>
                  </a:extLst>
                </p:cNvPr>
                <p:cNvSpPr/>
                <p:nvPr/>
              </p:nvSpPr>
              <p:spPr>
                <a:xfrm>
                  <a:off x="3793881" y="1244112"/>
                  <a:ext cx="980343" cy="984738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2ED5863C-5E1A-4C55-B531-B4FB9BB1ECA1}"/>
                    </a:ext>
                  </a:extLst>
                </p:cNvPr>
                <p:cNvSpPr/>
                <p:nvPr/>
              </p:nvSpPr>
              <p:spPr>
                <a:xfrm rot="13430853">
                  <a:off x="2463533" y="1384981"/>
                  <a:ext cx="689643" cy="702999"/>
                </a:xfrm>
                <a:prstGeom prst="rt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ight Triangle 43">
                  <a:extLst>
                    <a:ext uri="{FF2B5EF4-FFF2-40B4-BE49-F238E27FC236}">
                      <a16:creationId xmlns:a16="http://schemas.microsoft.com/office/drawing/2014/main" id="{789F82BE-3E9A-4C96-A155-219DE399ADA6}"/>
                    </a:ext>
                  </a:extLst>
                </p:cNvPr>
                <p:cNvSpPr/>
                <p:nvPr/>
              </p:nvSpPr>
              <p:spPr>
                <a:xfrm rot="2638537">
                  <a:off x="4429401" y="2369522"/>
                  <a:ext cx="689643" cy="702999"/>
                </a:xfrm>
                <a:prstGeom prst="rt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ight Triangle 44">
                  <a:extLst>
                    <a:ext uri="{FF2B5EF4-FFF2-40B4-BE49-F238E27FC236}">
                      <a16:creationId xmlns:a16="http://schemas.microsoft.com/office/drawing/2014/main" id="{C72173AD-B69B-470C-9FE3-29EB7255224B}"/>
                    </a:ext>
                  </a:extLst>
                </p:cNvPr>
                <p:cNvSpPr/>
                <p:nvPr/>
              </p:nvSpPr>
              <p:spPr>
                <a:xfrm rot="8077425">
                  <a:off x="2961702" y="2861902"/>
                  <a:ext cx="689643" cy="702999"/>
                </a:xfrm>
                <a:prstGeom prst="rtTriangl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EE647CA-A47F-4D82-8AF8-3384A6392986}"/>
                  </a:ext>
                </a:extLst>
              </p:cNvPr>
              <p:cNvSpPr/>
              <p:nvPr/>
            </p:nvSpPr>
            <p:spPr>
              <a:xfrm>
                <a:off x="2679412" y="1145772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683796A-9D70-49EE-AD7D-84239BA2F06B}"/>
                  </a:ext>
                </a:extLst>
              </p:cNvPr>
              <p:cNvSpPr/>
              <p:nvPr/>
            </p:nvSpPr>
            <p:spPr>
              <a:xfrm>
                <a:off x="2703478" y="2118424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1A6EF35-A773-4205-AFE8-6C14E024856D}"/>
                  </a:ext>
                </a:extLst>
              </p:cNvPr>
              <p:cNvSpPr/>
              <p:nvPr/>
            </p:nvSpPr>
            <p:spPr>
              <a:xfrm>
                <a:off x="2687275" y="3093685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265F638-DCB5-47E4-BA9C-4DB7B4FCFA4C}"/>
                  </a:ext>
                </a:extLst>
              </p:cNvPr>
              <p:cNvSpPr/>
              <p:nvPr/>
            </p:nvSpPr>
            <p:spPr>
              <a:xfrm>
                <a:off x="3683819" y="3103228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B71ADC-C2FB-4DC7-885E-894263E7D9FD}"/>
                  </a:ext>
                </a:extLst>
              </p:cNvPr>
              <p:cNvSpPr/>
              <p:nvPr/>
            </p:nvSpPr>
            <p:spPr>
              <a:xfrm>
                <a:off x="3686654" y="2124859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47581-A3CC-42D1-83C4-1C36CAC2A013}"/>
                  </a:ext>
                </a:extLst>
              </p:cNvPr>
              <p:cNvSpPr/>
              <p:nvPr/>
            </p:nvSpPr>
            <p:spPr>
              <a:xfrm>
                <a:off x="4674866" y="2121637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51B1579-ABA4-4163-9B7B-AFE13726B3F6}"/>
                  </a:ext>
                </a:extLst>
              </p:cNvPr>
              <p:cNvSpPr/>
              <p:nvPr/>
            </p:nvSpPr>
            <p:spPr>
              <a:xfrm>
                <a:off x="4669515" y="3108692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F593E3C2-D070-4DD8-A7A3-99254FEEF189}"/>
                  </a:ext>
                </a:extLst>
              </p:cNvPr>
              <p:cNvSpPr/>
              <p:nvPr/>
            </p:nvSpPr>
            <p:spPr>
              <a:xfrm rot="18900000">
                <a:off x="3952786" y="895760"/>
                <a:ext cx="689643" cy="702999"/>
              </a:xfrm>
              <a:prstGeom prst="rtTriangl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A78FAE-AC3C-48F4-BD00-C9391696833C}"/>
                  </a:ext>
                </a:extLst>
              </p:cNvPr>
              <p:cNvSpPr/>
              <p:nvPr/>
            </p:nvSpPr>
            <p:spPr>
              <a:xfrm>
                <a:off x="4687789" y="1139195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ADAE8A4-B6A9-42A7-9A0F-BD15C6E8B172}"/>
                  </a:ext>
                </a:extLst>
              </p:cNvPr>
              <p:cNvSpPr/>
              <p:nvPr/>
            </p:nvSpPr>
            <p:spPr>
              <a:xfrm>
                <a:off x="3691690" y="1139299"/>
                <a:ext cx="209418" cy="20941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7888B-CD6D-45E9-A653-44D23E248549}"/>
                </a:ext>
              </a:extLst>
            </p:cNvPr>
            <p:cNvSpPr txBox="1"/>
            <p:nvPr/>
          </p:nvSpPr>
          <p:spPr>
            <a:xfrm>
              <a:off x="2638978" y="1074170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940497-0D89-49C3-A260-CBC7B632E5BF}"/>
                </a:ext>
              </a:extLst>
            </p:cNvPr>
            <p:cNvSpPr txBox="1"/>
            <p:nvPr/>
          </p:nvSpPr>
          <p:spPr>
            <a:xfrm>
              <a:off x="3655995" y="1074170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9863D-CF25-4BED-B8C6-465654E8D4EF}"/>
                </a:ext>
              </a:extLst>
            </p:cNvPr>
            <p:cNvSpPr txBox="1"/>
            <p:nvPr/>
          </p:nvSpPr>
          <p:spPr>
            <a:xfrm>
              <a:off x="4652095" y="1070014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B96E5B-E870-4B9C-BB6F-3F4CC8E98EAD}"/>
                </a:ext>
              </a:extLst>
            </p:cNvPr>
            <p:cNvSpPr txBox="1"/>
            <p:nvPr/>
          </p:nvSpPr>
          <p:spPr>
            <a:xfrm>
              <a:off x="2660526" y="2059365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904DA4-B75F-462C-8003-B49CC7285767}"/>
                </a:ext>
              </a:extLst>
            </p:cNvPr>
            <p:cNvSpPr txBox="1"/>
            <p:nvPr/>
          </p:nvSpPr>
          <p:spPr>
            <a:xfrm>
              <a:off x="3660091" y="2062631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29851C-0FE6-4ED9-B466-7A2607BC4369}"/>
                </a:ext>
              </a:extLst>
            </p:cNvPr>
            <p:cNvSpPr txBox="1"/>
            <p:nvPr/>
          </p:nvSpPr>
          <p:spPr>
            <a:xfrm>
              <a:off x="4634432" y="2063893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2B098-A590-4A36-A5D4-7F5BE850F7D3}"/>
                </a:ext>
              </a:extLst>
            </p:cNvPr>
            <p:cNvSpPr txBox="1"/>
            <p:nvPr/>
          </p:nvSpPr>
          <p:spPr>
            <a:xfrm>
              <a:off x="2646841" y="3044103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E93B3-E45A-4D38-BF5A-068B4B58D962}"/>
                </a:ext>
              </a:extLst>
            </p:cNvPr>
            <p:cNvSpPr txBox="1"/>
            <p:nvPr/>
          </p:nvSpPr>
          <p:spPr>
            <a:xfrm>
              <a:off x="3641433" y="3051092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589CC4-8F38-4D9B-9EC7-2A9F4C225F69}"/>
                </a:ext>
              </a:extLst>
            </p:cNvPr>
            <p:cNvSpPr txBox="1"/>
            <p:nvPr/>
          </p:nvSpPr>
          <p:spPr>
            <a:xfrm>
              <a:off x="4629081" y="3050689"/>
              <a:ext cx="290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FCD943EF-01A9-4C19-A647-AAC42BC34235}"/>
              </a:ext>
            </a:extLst>
          </p:cNvPr>
          <p:cNvSpPr/>
          <p:nvPr/>
        </p:nvSpPr>
        <p:spPr>
          <a:xfrm>
            <a:off x="7116324" y="5622503"/>
            <a:ext cx="209418" cy="2094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2C9FF41-2AE2-4590-9E1D-090444ADFDAE}"/>
              </a:ext>
            </a:extLst>
          </p:cNvPr>
          <p:cNvSpPr/>
          <p:nvPr/>
        </p:nvSpPr>
        <p:spPr>
          <a:xfrm>
            <a:off x="6137365" y="5625665"/>
            <a:ext cx="209418" cy="2094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5A7F17-FF25-4C0D-9AA4-C50A46CAE046}"/>
              </a:ext>
            </a:extLst>
          </p:cNvPr>
          <p:cNvGrpSpPr/>
          <p:nvPr/>
        </p:nvGrpSpPr>
        <p:grpSpPr>
          <a:xfrm>
            <a:off x="6123666" y="4626080"/>
            <a:ext cx="190800" cy="190800"/>
            <a:chOff x="7375658" y="2624324"/>
            <a:chExt cx="190800" cy="190800"/>
          </a:xfrm>
        </p:grpSpPr>
        <p:sp>
          <p:nvSpPr>
            <p:cNvPr id="49" name="Partial Circle 48">
              <a:extLst>
                <a:ext uri="{FF2B5EF4-FFF2-40B4-BE49-F238E27FC236}">
                  <a16:creationId xmlns:a16="http://schemas.microsoft.com/office/drawing/2014/main" id="{D096FDD2-4F61-485E-A15A-D162B4AF448A}"/>
                </a:ext>
              </a:extLst>
            </p:cNvPr>
            <p:cNvSpPr/>
            <p:nvPr/>
          </p:nvSpPr>
          <p:spPr>
            <a:xfrm rot="5400000">
              <a:off x="7375658" y="2624324"/>
              <a:ext cx="190800" cy="190800"/>
            </a:xfrm>
            <a:prstGeom prst="pie">
              <a:avLst>
                <a:gd name="adj1" fmla="val 0"/>
                <a:gd name="adj2" fmla="val 1072832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Partial Circle 49">
              <a:extLst>
                <a:ext uri="{FF2B5EF4-FFF2-40B4-BE49-F238E27FC236}">
                  <a16:creationId xmlns:a16="http://schemas.microsoft.com/office/drawing/2014/main" id="{A6027F8E-D022-4D6F-A9B9-7CDCF450A382}"/>
                </a:ext>
              </a:extLst>
            </p:cNvPr>
            <p:cNvSpPr/>
            <p:nvPr/>
          </p:nvSpPr>
          <p:spPr>
            <a:xfrm rot="16200000">
              <a:off x="7375658" y="2624324"/>
              <a:ext cx="190800" cy="190800"/>
            </a:xfrm>
            <a:prstGeom prst="pie">
              <a:avLst>
                <a:gd name="adj1" fmla="val 21570815"/>
                <a:gd name="adj2" fmla="val 10728323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509E99-77EA-4BEE-99A4-D8A28730BEB5}"/>
              </a:ext>
            </a:extLst>
          </p:cNvPr>
          <p:cNvGrpSpPr/>
          <p:nvPr/>
        </p:nvGrpSpPr>
        <p:grpSpPr>
          <a:xfrm>
            <a:off x="7138402" y="4616401"/>
            <a:ext cx="190800" cy="190800"/>
            <a:chOff x="7375658" y="1754633"/>
            <a:chExt cx="190800" cy="190800"/>
          </a:xfrm>
        </p:grpSpPr>
        <p:sp>
          <p:nvSpPr>
            <p:cNvPr id="52" name="Partial Circle 51">
              <a:extLst>
                <a:ext uri="{FF2B5EF4-FFF2-40B4-BE49-F238E27FC236}">
                  <a16:creationId xmlns:a16="http://schemas.microsoft.com/office/drawing/2014/main" id="{5C86F943-4C04-4D59-87A3-DC666F07293C}"/>
                </a:ext>
              </a:extLst>
            </p:cNvPr>
            <p:cNvSpPr/>
            <p:nvPr/>
          </p:nvSpPr>
          <p:spPr>
            <a:xfrm rot="5400000">
              <a:off x="7375658" y="1754633"/>
              <a:ext cx="190800" cy="190800"/>
            </a:xfrm>
            <a:prstGeom prst="pie">
              <a:avLst>
                <a:gd name="adj1" fmla="val 0"/>
                <a:gd name="adj2" fmla="val 1072832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Partial Circle 52">
              <a:extLst>
                <a:ext uri="{FF2B5EF4-FFF2-40B4-BE49-F238E27FC236}">
                  <a16:creationId xmlns:a16="http://schemas.microsoft.com/office/drawing/2014/main" id="{A7D1AFF9-60F6-4678-AE17-89E36FB0C990}"/>
                </a:ext>
              </a:extLst>
            </p:cNvPr>
            <p:cNvSpPr/>
            <p:nvPr/>
          </p:nvSpPr>
          <p:spPr>
            <a:xfrm rot="16200000">
              <a:off x="7375658" y="1754633"/>
              <a:ext cx="190800" cy="190800"/>
            </a:xfrm>
            <a:prstGeom prst="pie">
              <a:avLst>
                <a:gd name="adj1" fmla="val 21570815"/>
                <a:gd name="adj2" fmla="val 10728323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BBF22A5-1C48-42B9-875A-F9DB9EF1C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70" y="1210459"/>
            <a:ext cx="2538298" cy="2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3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B15FF-8256-4D23-92A8-44C6B01E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635A7-6DC8-4BC0-948F-8CCF909750A3}"/>
              </a:ext>
            </a:extLst>
          </p:cNvPr>
          <p:cNvSpPr txBox="1"/>
          <p:nvPr/>
        </p:nvSpPr>
        <p:spPr>
          <a:xfrm>
            <a:off x="444012" y="914400"/>
            <a:ext cx="44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a decoder…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184E5-E7B4-41E2-BA18-738D5C6C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7" y="1296920"/>
            <a:ext cx="2372433" cy="264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9B0A1-2090-414D-81FE-1E2A037DD252}"/>
              </a:ext>
            </a:extLst>
          </p:cNvPr>
          <p:cNvSpPr txBox="1"/>
          <p:nvPr/>
        </p:nvSpPr>
        <p:spPr>
          <a:xfrm>
            <a:off x="2874129" y="1975302"/>
            <a:ext cx="291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have happened: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in 2: </a:t>
            </a:r>
            <a:r>
              <a:rPr lang="en-US" dirty="0">
                <a:solidFill>
                  <a:srgbClr val="FF0000"/>
                </a:solidFill>
              </a:rPr>
              <a:t>more likely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X error in 1 and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BB8E7-ECE7-4DB8-993E-B1BB37DE892E}"/>
              </a:ext>
            </a:extLst>
          </p:cNvPr>
          <p:cNvSpPr txBox="1"/>
          <p:nvPr/>
        </p:nvSpPr>
        <p:spPr>
          <a:xfrm>
            <a:off x="444013" y="4334607"/>
            <a:ext cx="4127988" cy="175432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Decoder: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Small codes like surface 13: Look-up table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● Larger codes: </a:t>
            </a:r>
            <a:r>
              <a:rPr lang="en-US" sz="1800" b="0" i="0" u="none" strike="noStrike" baseline="0" dirty="0">
                <a:latin typeface="SFSS0800"/>
              </a:rPr>
              <a:t>Minimum weight perfect matching, </a:t>
            </a:r>
            <a:r>
              <a:rPr lang="en-US" sz="1800" b="0" i="0" u="none" strike="noStrike" baseline="0" dirty="0" err="1">
                <a:latin typeface="SFSS0800"/>
              </a:rPr>
              <a:t>etc</a:t>
            </a:r>
            <a:r>
              <a:rPr lang="en-US" sz="1800" b="0" i="0" u="none" strike="noStrike" baseline="0" dirty="0">
                <a:latin typeface="SFSS0800"/>
              </a:rPr>
              <a:t>(dependent on noise type)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6E7130-B45A-47C2-867F-BC49B3109A38}"/>
              </a:ext>
            </a:extLst>
          </p:cNvPr>
          <p:cNvSpPr/>
          <p:nvPr/>
        </p:nvSpPr>
        <p:spPr>
          <a:xfrm>
            <a:off x="6105358" y="2214887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384738-BAD2-499C-B385-B0A187078147}"/>
              </a:ext>
            </a:extLst>
          </p:cNvPr>
          <p:cNvSpPr/>
          <p:nvPr/>
        </p:nvSpPr>
        <p:spPr>
          <a:xfrm>
            <a:off x="7955547" y="2207313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CF7D2-5DAC-4201-AFB4-8E97BF9F072D}"/>
              </a:ext>
            </a:extLst>
          </p:cNvPr>
          <p:cNvSpPr/>
          <p:nvPr/>
        </p:nvSpPr>
        <p:spPr>
          <a:xfrm>
            <a:off x="7951153" y="312922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169883-EA21-403E-9239-A9C609DB4DA0}"/>
              </a:ext>
            </a:extLst>
          </p:cNvPr>
          <p:cNvSpPr/>
          <p:nvPr/>
        </p:nvSpPr>
        <p:spPr>
          <a:xfrm>
            <a:off x="6088759" y="211016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2106D-468F-4BD0-85F7-0FD115C59363}"/>
              </a:ext>
            </a:extLst>
          </p:cNvPr>
          <p:cNvSpPr txBox="1"/>
          <p:nvPr/>
        </p:nvSpPr>
        <p:spPr>
          <a:xfrm>
            <a:off x="5991515" y="2126364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4C995-9DB7-448E-92EA-3B52D6BBF1B5}"/>
              </a:ext>
            </a:extLst>
          </p:cNvPr>
          <p:cNvSpPr txBox="1"/>
          <p:nvPr/>
        </p:nvSpPr>
        <p:spPr>
          <a:xfrm>
            <a:off x="7806189" y="2126364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1F11F-A02E-4EB3-81D0-1766041BEF66}"/>
              </a:ext>
            </a:extLst>
          </p:cNvPr>
          <p:cNvSpPr txBox="1"/>
          <p:nvPr/>
        </p:nvSpPr>
        <p:spPr>
          <a:xfrm>
            <a:off x="7793064" y="567855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FC6E9-8808-48EE-8533-96D065595A03}"/>
              </a:ext>
            </a:extLst>
          </p:cNvPr>
          <p:cNvSpPr txBox="1"/>
          <p:nvPr/>
        </p:nvSpPr>
        <p:spPr>
          <a:xfrm>
            <a:off x="6048504" y="533788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500922-AF33-4B47-92BB-18DEFA35026A}"/>
              </a:ext>
            </a:extLst>
          </p:cNvPr>
          <p:cNvSpPr/>
          <p:nvPr/>
        </p:nvSpPr>
        <p:spPr>
          <a:xfrm>
            <a:off x="5991515" y="517488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964DC-077A-4573-82BF-D15D1F71FC18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6189013" y="912483"/>
            <a:ext cx="0" cy="115744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453579-0886-432B-A041-7A0121AB1192}"/>
              </a:ext>
            </a:extLst>
          </p:cNvPr>
          <p:cNvSpPr/>
          <p:nvPr/>
        </p:nvSpPr>
        <p:spPr>
          <a:xfrm>
            <a:off x="5991515" y="2069923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02D86-A080-44A1-BC40-EAD7B9C0AAA5}"/>
              </a:ext>
            </a:extLst>
          </p:cNvPr>
          <p:cNvSpPr/>
          <p:nvPr/>
        </p:nvSpPr>
        <p:spPr>
          <a:xfrm>
            <a:off x="7793064" y="53963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23615C-63CC-47B2-99DF-95D68872C2B1}"/>
              </a:ext>
            </a:extLst>
          </p:cNvPr>
          <p:cNvSpPr/>
          <p:nvPr/>
        </p:nvSpPr>
        <p:spPr>
          <a:xfrm>
            <a:off x="7806189" y="207482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404F46-3F72-4588-B1EB-722E67C19988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7990562" y="934630"/>
            <a:ext cx="13125" cy="114019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6CF74E-2CC1-46C6-A89C-E3E20D08664D}"/>
              </a:ext>
            </a:extLst>
          </p:cNvPr>
          <p:cNvCxnSpPr>
            <a:cxnSpLocks/>
            <a:stCxn id="20" idx="3"/>
            <a:endCxn id="9" idx="7"/>
          </p:cNvCxnSpPr>
          <p:nvPr/>
        </p:nvCxnSpPr>
        <p:spPr>
          <a:xfrm flipH="1">
            <a:off x="6532188" y="876784"/>
            <a:ext cx="1318722" cy="141133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12D5A8-6639-4B4A-A7BB-574381CB3C5F}"/>
              </a:ext>
            </a:extLst>
          </p:cNvPr>
          <p:cNvSpPr txBox="1"/>
          <p:nvPr/>
        </p:nvSpPr>
        <p:spPr>
          <a:xfrm>
            <a:off x="6220585" y="124389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00CF1-1BAC-47CB-A379-CAB4F09C9A11}"/>
              </a:ext>
            </a:extLst>
          </p:cNvPr>
          <p:cNvSpPr txBox="1"/>
          <p:nvPr/>
        </p:nvSpPr>
        <p:spPr>
          <a:xfrm>
            <a:off x="8306072" y="265164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E6AE8-7AF5-45C6-85F3-B28B1617A72B}"/>
              </a:ext>
            </a:extLst>
          </p:cNvPr>
          <p:cNvSpPr txBox="1"/>
          <p:nvPr/>
        </p:nvSpPr>
        <p:spPr>
          <a:xfrm>
            <a:off x="6453939" y="13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E2D3B-429F-479E-9480-0DC3FF6B87A7}"/>
              </a:ext>
            </a:extLst>
          </p:cNvPr>
          <p:cNvSpPr txBox="1"/>
          <p:nvPr/>
        </p:nvSpPr>
        <p:spPr>
          <a:xfrm>
            <a:off x="7977812" y="126252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6C2CE-B901-4CA2-9C49-6C6B03F35335}"/>
              </a:ext>
            </a:extLst>
          </p:cNvPr>
          <p:cNvSpPr txBox="1"/>
          <p:nvPr/>
        </p:nvSpPr>
        <p:spPr>
          <a:xfrm>
            <a:off x="7046406" y="1296622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14D1A-1FAB-409E-BEBF-B263C8759E03}"/>
              </a:ext>
            </a:extLst>
          </p:cNvPr>
          <p:cNvSpPr txBox="1"/>
          <p:nvPr/>
        </p:nvSpPr>
        <p:spPr>
          <a:xfrm>
            <a:off x="6443678" y="2597781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7,8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74BA54-950B-467A-B9F8-BDD544B59AD7}"/>
              </a:ext>
            </a:extLst>
          </p:cNvPr>
          <p:cNvSpPr/>
          <p:nvPr/>
        </p:nvSpPr>
        <p:spPr>
          <a:xfrm>
            <a:off x="6105358" y="5191569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D7FCFE-4987-4F6E-AC34-A805D7B55794}"/>
              </a:ext>
            </a:extLst>
          </p:cNvPr>
          <p:cNvSpPr/>
          <p:nvPr/>
        </p:nvSpPr>
        <p:spPr>
          <a:xfrm>
            <a:off x="7955547" y="5183995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EF7910-182E-4594-8A4B-5FC073EDC7BE}"/>
              </a:ext>
            </a:extLst>
          </p:cNvPr>
          <p:cNvSpPr/>
          <p:nvPr/>
        </p:nvSpPr>
        <p:spPr>
          <a:xfrm>
            <a:off x="7951153" y="3289604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FDC353-EE9D-4992-952D-7CB23CD5CE68}"/>
              </a:ext>
            </a:extLst>
          </p:cNvPr>
          <p:cNvSpPr/>
          <p:nvPr/>
        </p:nvSpPr>
        <p:spPr>
          <a:xfrm>
            <a:off x="6088759" y="3187698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C1C4C3-7E6A-4501-9B05-36C23EEB362A}"/>
              </a:ext>
            </a:extLst>
          </p:cNvPr>
          <p:cNvSpPr txBox="1"/>
          <p:nvPr/>
        </p:nvSpPr>
        <p:spPr>
          <a:xfrm>
            <a:off x="5991515" y="5103046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FCE96-27D8-416D-BB4A-593F67662246}"/>
              </a:ext>
            </a:extLst>
          </p:cNvPr>
          <p:cNvSpPr txBox="1"/>
          <p:nvPr/>
        </p:nvSpPr>
        <p:spPr>
          <a:xfrm>
            <a:off x="7806189" y="5103046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BBB0B-9F53-4028-B596-0E31A373683B}"/>
              </a:ext>
            </a:extLst>
          </p:cNvPr>
          <p:cNvSpPr txBox="1"/>
          <p:nvPr/>
        </p:nvSpPr>
        <p:spPr>
          <a:xfrm>
            <a:off x="7793064" y="3544537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91B2CE-AF33-46BA-8AFC-0473BFC40B12}"/>
              </a:ext>
            </a:extLst>
          </p:cNvPr>
          <p:cNvSpPr txBox="1"/>
          <p:nvPr/>
        </p:nvSpPr>
        <p:spPr>
          <a:xfrm>
            <a:off x="6048504" y="3510470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DCCEBB-C66E-452B-B78B-61DFE058314C}"/>
              </a:ext>
            </a:extLst>
          </p:cNvPr>
          <p:cNvSpPr/>
          <p:nvPr/>
        </p:nvSpPr>
        <p:spPr>
          <a:xfrm>
            <a:off x="5991515" y="3494170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C8A3FF-B6FD-44A3-A973-EC2AD6C68519}"/>
              </a:ext>
            </a:extLst>
          </p:cNvPr>
          <p:cNvCxnSpPr>
            <a:cxnSpLocks/>
            <a:stCxn id="36" idx="1"/>
            <a:endCxn id="38" idx="6"/>
          </p:cNvCxnSpPr>
          <p:nvPr/>
        </p:nvCxnSpPr>
        <p:spPr>
          <a:xfrm flipH="1" flipV="1">
            <a:off x="6386510" y="3691668"/>
            <a:ext cx="1406554" cy="221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C5AD06A-FA68-4937-9598-1208BB1199A3}"/>
              </a:ext>
            </a:extLst>
          </p:cNvPr>
          <p:cNvSpPr/>
          <p:nvPr/>
        </p:nvSpPr>
        <p:spPr>
          <a:xfrm>
            <a:off x="5991515" y="504660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91E7F8-3A4A-4589-83A0-BF61DC0EA25C}"/>
              </a:ext>
            </a:extLst>
          </p:cNvPr>
          <p:cNvSpPr/>
          <p:nvPr/>
        </p:nvSpPr>
        <p:spPr>
          <a:xfrm>
            <a:off x="7793064" y="351631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A1D6CC-37D6-4140-AEE5-E815B29F8A2D}"/>
              </a:ext>
            </a:extLst>
          </p:cNvPr>
          <p:cNvSpPr/>
          <p:nvPr/>
        </p:nvSpPr>
        <p:spPr>
          <a:xfrm>
            <a:off x="7806189" y="505150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631CEB-0D75-432E-A923-FE08FB4DDB20}"/>
              </a:ext>
            </a:extLst>
          </p:cNvPr>
          <p:cNvCxnSpPr>
            <a:cxnSpLocks/>
            <a:stCxn id="42" idx="2"/>
            <a:endCxn id="40" idx="6"/>
          </p:cNvCxnSpPr>
          <p:nvPr/>
        </p:nvCxnSpPr>
        <p:spPr>
          <a:xfrm flipH="1" flipV="1">
            <a:off x="6386510" y="5244103"/>
            <a:ext cx="1419679" cy="490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C50954-3D8A-43BB-A4A2-61A046B3005A}"/>
              </a:ext>
            </a:extLst>
          </p:cNvPr>
          <p:cNvCxnSpPr>
            <a:cxnSpLocks/>
            <a:stCxn id="42" idx="1"/>
            <a:endCxn id="38" idx="5"/>
          </p:cNvCxnSpPr>
          <p:nvPr/>
        </p:nvCxnSpPr>
        <p:spPr>
          <a:xfrm flipH="1" flipV="1">
            <a:off x="6328664" y="3831319"/>
            <a:ext cx="1535371" cy="127803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B852FA-F95B-4FED-A008-99430BA687CC}"/>
              </a:ext>
            </a:extLst>
          </p:cNvPr>
          <p:cNvSpPr txBox="1"/>
          <p:nvPr/>
        </p:nvSpPr>
        <p:spPr>
          <a:xfrm>
            <a:off x="7044457" y="3356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770627-AF4A-471A-85AF-2FD21707560C}"/>
              </a:ext>
            </a:extLst>
          </p:cNvPr>
          <p:cNvSpPr txBox="1"/>
          <p:nvPr/>
        </p:nvSpPr>
        <p:spPr>
          <a:xfrm>
            <a:off x="8464160" y="5574463"/>
            <a:ext cx="4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6,9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94073-FB07-4F52-8E02-7FCA917CDF0A}"/>
              </a:ext>
            </a:extLst>
          </p:cNvPr>
          <p:cNvSpPr txBox="1"/>
          <p:nvPr/>
        </p:nvSpPr>
        <p:spPr>
          <a:xfrm>
            <a:off x="6453938" y="2990201"/>
            <a:ext cx="51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D9C71A-3EA0-4CF6-A008-28C523ABBB93}"/>
              </a:ext>
            </a:extLst>
          </p:cNvPr>
          <p:cNvSpPr txBox="1"/>
          <p:nvPr/>
        </p:nvSpPr>
        <p:spPr>
          <a:xfrm>
            <a:off x="8464160" y="2990201"/>
            <a:ext cx="563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E8680-6076-4087-8517-0455C222B18A}"/>
              </a:ext>
            </a:extLst>
          </p:cNvPr>
          <p:cNvSpPr txBox="1"/>
          <p:nvPr/>
        </p:nvSpPr>
        <p:spPr>
          <a:xfrm>
            <a:off x="7051040" y="5205864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A5A72-9B8B-4CCE-AF1F-20AFAD35DC91}"/>
              </a:ext>
            </a:extLst>
          </p:cNvPr>
          <p:cNvSpPr txBox="1"/>
          <p:nvPr/>
        </p:nvSpPr>
        <p:spPr>
          <a:xfrm>
            <a:off x="7046406" y="4239222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2BCBCC-D0D5-4482-ACB9-128458F5ABE2}"/>
              </a:ext>
            </a:extLst>
          </p:cNvPr>
          <p:cNvSpPr txBox="1"/>
          <p:nvPr/>
        </p:nvSpPr>
        <p:spPr>
          <a:xfrm>
            <a:off x="6430741" y="5574463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79A882-627E-4753-8A42-44921C2947DE}"/>
              </a:ext>
            </a:extLst>
          </p:cNvPr>
          <p:cNvSpPr txBox="1"/>
          <p:nvPr/>
        </p:nvSpPr>
        <p:spPr>
          <a:xfrm>
            <a:off x="7951152" y="418920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X error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36654-F175-4DBD-8330-5EA50F0267B5}"/>
              </a:ext>
            </a:extLst>
          </p:cNvPr>
          <p:cNvSpPr txBox="1"/>
          <p:nvPr/>
        </p:nvSpPr>
        <p:spPr>
          <a:xfrm>
            <a:off x="6599082" y="79007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Z error </a:t>
            </a:r>
          </a:p>
        </p:txBody>
      </p:sp>
    </p:spTree>
    <p:extLst>
      <p:ext uri="{BB962C8B-B14F-4D97-AF65-F5344CB8AC3E}">
        <p14:creationId xmlns:p14="http://schemas.microsoft.com/office/powerpoint/2010/main" val="379735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Introduction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A8F8F-8E1B-4731-B753-3977B1E4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0" y="1795004"/>
            <a:ext cx="7649308" cy="4863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BB096-0B51-4E3E-9A36-F0BB925EE5BA}"/>
              </a:ext>
            </a:extLst>
          </p:cNvPr>
          <p:cNvSpPr txBox="1"/>
          <p:nvPr/>
        </p:nvSpPr>
        <p:spPr>
          <a:xfrm>
            <a:off x="949569" y="1318846"/>
            <a:ext cx="66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Arrays for Quantum Computing/Simulations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6355B-1E0C-407D-8EFB-45719CA4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49" y="3775514"/>
            <a:ext cx="1011261" cy="10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2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22C4F1-E2BF-41BD-87E1-27FD1CEC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6396404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 with neutral atoms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D0932-AC52-42F6-96E6-1497B8F1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4" y="874835"/>
            <a:ext cx="2963215" cy="3424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7D423-C6DB-43F0-9C75-D3B66BD25223}"/>
              </a:ext>
            </a:extLst>
          </p:cNvPr>
          <p:cNvSpPr txBox="1"/>
          <p:nvPr/>
        </p:nvSpPr>
        <p:spPr>
          <a:xfrm>
            <a:off x="743143" y="4481851"/>
            <a:ext cx="7904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r>
              <a:rPr lang="en-US" altLang="zh-CN" sz="2400" dirty="0"/>
              <a:t>· Scalable and Reconfigurable</a:t>
            </a:r>
            <a:endParaRPr lang="en-US" sz="2400" dirty="0"/>
          </a:p>
          <a:p>
            <a:r>
              <a:rPr lang="en-US" altLang="zh-CN" sz="2400" dirty="0"/>
              <a:t>· Two-Species configuration </a:t>
            </a:r>
            <a:r>
              <a:rPr lang="en-US" altLang="zh-CN" sz="2400" dirty="0" err="1"/>
              <a:t>supresses</a:t>
            </a:r>
            <a:r>
              <a:rPr lang="en-US" altLang="zh-CN" sz="2400" dirty="0"/>
              <a:t> crosstalk between data and ancilla qubits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31992-C18E-48DC-A56A-7298FD5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87" y="824346"/>
            <a:ext cx="1746089" cy="21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9C73D-0BDC-44EA-9F3E-0169E1E31BDA}"/>
              </a:ext>
            </a:extLst>
          </p:cNvPr>
          <p:cNvSpPr txBox="1"/>
          <p:nvPr/>
        </p:nvSpPr>
        <p:spPr>
          <a:xfrm>
            <a:off x="7051430" y="1706821"/>
            <a:ext cx="218853" cy="183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793C99-4A49-4F8A-AD12-483A2BFB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625" y="2740426"/>
            <a:ext cx="4483815" cy="1442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536042-1740-407E-8C8B-ACDF36FE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01" y="1382394"/>
            <a:ext cx="1238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F8EB-1BEE-4BB3-AE0A-6D74CB22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81" y="1664024"/>
            <a:ext cx="7886700" cy="4001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Decomposing a multi-qubit gate into the universal set is </a:t>
            </a:r>
            <a:r>
              <a:rPr lang="en-US" sz="1800" dirty="0">
                <a:solidFill>
                  <a:schemeClr val="accent1"/>
                </a:solidFill>
              </a:rPr>
              <a:t>not always efficient.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8B7CD-635C-48E7-8FDE-C87E3455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8" y="2842538"/>
            <a:ext cx="4700173" cy="1037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B4C28-427E-4352-B211-54B49A36C54E}"/>
              </a:ext>
            </a:extLst>
          </p:cNvPr>
          <p:cNvSpPr txBox="1"/>
          <p:nvPr/>
        </p:nvSpPr>
        <p:spPr>
          <a:xfrm>
            <a:off x="628650" y="1931317"/>
            <a:ext cx="3725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Example:</a:t>
            </a:r>
            <a:r>
              <a:rPr lang="en-US" sz="1350" dirty="0"/>
              <a:t> </a:t>
            </a:r>
          </a:p>
          <a:p>
            <a:endParaRPr lang="en-US" sz="1350" dirty="0"/>
          </a:p>
          <a:p>
            <a:r>
              <a:rPr lang="en-US" sz="1350" dirty="0"/>
              <a:t>6 CNOT gates are needed to construct a Toffoli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/>
              <p:nvPr/>
            </p:nvSpPr>
            <p:spPr>
              <a:xfrm>
                <a:off x="628650" y="4163722"/>
                <a:ext cx="3725847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Example</a:t>
                </a:r>
                <a:r>
                  <a:rPr lang="en-US" sz="1350" dirty="0"/>
                  <a:t>: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20 CNOT gates are needed to construct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5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35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350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35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gate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163722"/>
                <a:ext cx="3725847" cy="715581"/>
              </a:xfrm>
              <a:prstGeom prst="rect">
                <a:avLst/>
              </a:prstGeom>
              <a:blipFill>
                <a:blip r:embed="rId3"/>
                <a:stretch>
                  <a:fillRect l="-327" t="-855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CC5E29-E8C8-4D19-9D84-D000C24E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72" y="1192190"/>
            <a:ext cx="3444478" cy="4473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80CF7-5D22-4A95-A30A-AC5590532B1F}"/>
              </a:ext>
            </a:extLst>
          </p:cNvPr>
          <p:cNvSpPr txBox="1"/>
          <p:nvPr/>
        </p:nvSpPr>
        <p:spPr>
          <a:xfrm>
            <a:off x="628651" y="5404837"/>
            <a:ext cx="1615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Cost: error,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B94B9E-4A59-4FED-B528-4DD689CF93D1}"/>
              </a:ext>
            </a:extLst>
          </p:cNvPr>
          <p:cNvSpPr txBox="1">
            <a:spLocks/>
          </p:cNvSpPr>
          <p:nvPr/>
        </p:nvSpPr>
        <p:spPr>
          <a:xfrm>
            <a:off x="214529" y="158521"/>
            <a:ext cx="10827058" cy="58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0000"/>
                </a:solidFill>
              </a:rPr>
              <a:t>Quantum Computation</a:t>
            </a:r>
            <a:r>
              <a:rPr lang="en-US" sz="2400"/>
              <a:t>: single qubit and CNOT gates are </a:t>
            </a:r>
            <a:r>
              <a:rPr lang="en-US" sz="2400">
                <a:solidFill>
                  <a:srgbClr val="FF0000"/>
                </a:solidFill>
              </a:rPr>
              <a:t>universal.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AAA12-4252-422A-9023-0F169D5199B0}"/>
              </a:ext>
            </a:extLst>
          </p:cNvPr>
          <p:cNvSpPr txBox="1"/>
          <p:nvPr/>
        </p:nvSpPr>
        <p:spPr>
          <a:xfrm>
            <a:off x="2159432" y="889026"/>
            <a:ext cx="158022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Large number of qubits</a:t>
            </a: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985F1CD-9680-4BFC-8D21-B669FAE96C9C}"/>
              </a:ext>
            </a:extLst>
          </p:cNvPr>
          <p:cNvSpPr/>
          <p:nvPr/>
        </p:nvSpPr>
        <p:spPr>
          <a:xfrm>
            <a:off x="3908749" y="1059555"/>
            <a:ext cx="346228" cy="346228"/>
          </a:xfrm>
          <a:prstGeom prst="plus">
            <a:avLst>
              <a:gd name="adj" fmla="val 39286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6FFF-383B-494F-A245-6C941CB377C9}"/>
              </a:ext>
            </a:extLst>
          </p:cNvPr>
          <p:cNvSpPr txBox="1"/>
          <p:nvPr/>
        </p:nvSpPr>
        <p:spPr>
          <a:xfrm>
            <a:off x="4424556" y="889025"/>
            <a:ext cx="2093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fidelity universal gate set</a:t>
            </a:r>
          </a:p>
        </p:txBody>
      </p:sp>
    </p:spTree>
    <p:extLst>
      <p:ext uri="{BB962C8B-B14F-4D97-AF65-F5344CB8AC3E}">
        <p14:creationId xmlns:p14="http://schemas.microsoft.com/office/powerpoint/2010/main" val="32248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CE0CEBD-40C2-43A3-8569-EA3C04357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022"/>
            <a:ext cx="9051131" cy="5091262"/>
          </a:xfrm>
        </p:spPr>
      </p:pic>
    </p:spTree>
    <p:extLst>
      <p:ext uri="{BB962C8B-B14F-4D97-AF65-F5344CB8AC3E}">
        <p14:creationId xmlns:p14="http://schemas.microsoft.com/office/powerpoint/2010/main" val="3610549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1791D9-13F9-4594-8FE4-6094CE18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2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0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5766605-FC4C-48A4-A98C-83E2B07C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7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6B3FDA0-9624-4BC0-88DF-75F2564C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7AC64-008F-48BC-AFF4-439BEC8B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56" y="857250"/>
            <a:ext cx="4053044" cy="282562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8477D84-7346-48D6-8D98-60C1B118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126" y="155274"/>
            <a:ext cx="1027939" cy="10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C32F7-604F-4976-B5B7-1CC2A963049A}"/>
              </a:ext>
            </a:extLst>
          </p:cNvPr>
          <p:cNvSpPr txBox="1"/>
          <p:nvPr/>
        </p:nvSpPr>
        <p:spPr>
          <a:xfrm>
            <a:off x="4519411" y="1340387"/>
            <a:ext cx="71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Matt </a:t>
            </a:r>
            <a:r>
              <a:rPr lang="en-US" sz="1400" dirty="0" err="1"/>
              <a:t>Otten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6B31DD-4AFC-4347-B012-B6D607E7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669" y="3605236"/>
            <a:ext cx="3894331" cy="260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/>
              <p:nvPr/>
            </p:nvSpPr>
            <p:spPr>
              <a:xfrm>
                <a:off x="103517" y="6314536"/>
                <a:ext cx="8712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Coupling strength varies in range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7" y="6314536"/>
                <a:ext cx="8712679" cy="369332"/>
              </a:xfrm>
              <a:prstGeom prst="rect">
                <a:avLst/>
              </a:prstGeom>
              <a:blipFill>
                <a:blip r:embed="rId6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762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B0C6-D5C5-41A1-B848-4D01202A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82" y="1214561"/>
            <a:ext cx="1431616" cy="1587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DE24B-0851-41C4-826E-6CFCDB1B8566}"/>
              </a:ext>
            </a:extLst>
          </p:cNvPr>
          <p:cNvSpPr txBox="1"/>
          <p:nvPr/>
        </p:nvSpPr>
        <p:spPr>
          <a:xfrm>
            <a:off x="4045288" y="2860423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 Saffman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CCD1A-4AAB-4C0B-9D64-4038D2329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" y="1565987"/>
            <a:ext cx="3586796" cy="1245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E5264-F70F-44C0-B3DD-FD5B292A8718}"/>
              </a:ext>
            </a:extLst>
          </p:cNvPr>
          <p:cNvSpPr txBox="1"/>
          <p:nvPr/>
        </p:nvSpPr>
        <p:spPr>
          <a:xfrm>
            <a:off x="5697461" y="2870060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 Friesen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0D9B1D1-A253-4291-97C3-4E88D512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42" y="3266623"/>
            <a:ext cx="5915878" cy="324247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BF6509A-29AB-41BB-8A3B-8B1D6FF7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94" y="1214561"/>
            <a:ext cx="1597282" cy="15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0E0564-B440-446A-BD64-6CA77D7CD077}"/>
              </a:ext>
            </a:extLst>
          </p:cNvPr>
          <p:cNvSpPr txBox="1"/>
          <p:nvPr/>
        </p:nvSpPr>
        <p:spPr>
          <a:xfrm>
            <a:off x="7609170" y="2859310"/>
            <a:ext cx="1189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Matt </a:t>
            </a:r>
            <a:r>
              <a:rPr lang="en-US" sz="1400" dirty="0" err="1"/>
              <a:t>Otten</a:t>
            </a:r>
            <a:endParaRPr lang="en-US" sz="1400" dirty="0"/>
          </a:p>
        </p:txBody>
      </p:sp>
      <p:pic>
        <p:nvPicPr>
          <p:cNvPr id="3074" name="Picture 2" descr="profile photo of Mark Friesen">
            <a:extLst>
              <a:ext uri="{FF2B5EF4-FFF2-40B4-BE49-F238E27FC236}">
                <a16:creationId xmlns:a16="http://schemas.microsoft.com/office/drawing/2014/main" id="{ECD811C9-7C06-44D6-9203-4CDD1EA2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17" y="1214560"/>
            <a:ext cx="1245879" cy="15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9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388A170-51B6-4B0B-93C6-D998AB4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20-EC8A-4C1A-B1AC-856F8616C147}" type="slidenum">
              <a:rPr lang="en-US" smtClean="0"/>
              <a:t>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21D7BE-4DA4-4148-9183-E5CAA3B0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76" y="1084429"/>
            <a:ext cx="1046119" cy="104611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37948D-ACDE-44E6-938B-E926D1AC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22" y="1098315"/>
            <a:ext cx="1046119" cy="104611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8F708FD-0321-4AA7-9107-01BE3FF7F711}"/>
              </a:ext>
            </a:extLst>
          </p:cNvPr>
          <p:cNvSpPr/>
          <p:nvPr/>
        </p:nvSpPr>
        <p:spPr bwMode="auto">
          <a:xfrm rot="19274795">
            <a:off x="2305894" y="3813900"/>
            <a:ext cx="353136" cy="327547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latinLnBrk="0">
              <a:defRPr/>
            </a:pPr>
            <a:endParaRPr lang="en-US" sz="1500">
              <a:latin typeface="Times New Roman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6A3383B-3C23-42FA-9EED-4FCFD18E143D}"/>
              </a:ext>
            </a:extLst>
          </p:cNvPr>
          <p:cNvSpPr/>
          <p:nvPr/>
        </p:nvSpPr>
        <p:spPr bwMode="auto">
          <a:xfrm rot="19274795">
            <a:off x="5970264" y="3811964"/>
            <a:ext cx="353136" cy="327547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latinLnBrk="0">
              <a:defRPr/>
            </a:pPr>
            <a:endParaRPr lang="en-US" sz="1500">
              <a:latin typeface="Times New Roman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7287D5-AE3E-4027-B36E-AA25D4E74A2A}"/>
              </a:ext>
            </a:extLst>
          </p:cNvPr>
          <p:cNvCxnSpPr/>
          <p:nvPr/>
        </p:nvCxnSpPr>
        <p:spPr bwMode="auto">
          <a:xfrm>
            <a:off x="2766702" y="3975734"/>
            <a:ext cx="313394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FF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A64CCB0-CD82-41EF-8C82-6D8D60AA2503}"/>
              </a:ext>
            </a:extLst>
          </p:cNvPr>
          <p:cNvSpPr/>
          <p:nvPr/>
        </p:nvSpPr>
        <p:spPr>
          <a:xfrm>
            <a:off x="436576" y="3608671"/>
            <a:ext cx="17572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h</a:t>
            </a:r>
            <a:r>
              <a:rPr lang="en-US" sz="2100" dirty="0" err="1">
                <a:latin typeface="Century Gothic" pitchFamily="34" charset="0"/>
                <a:cs typeface="Arial" pitchFamily="34" charset="0"/>
              </a:rPr>
              <a:t>yperfine</a:t>
            </a:r>
            <a:r>
              <a:rPr lang="en-US" sz="2100" dirty="0">
                <a:latin typeface="Century Gothic" pitchFamily="34" charset="0"/>
                <a:cs typeface="Arial" pitchFamily="34" charset="0"/>
              </a:rPr>
              <a:t> 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clock qubits</a:t>
            </a:r>
            <a:endParaRPr lang="en-US" sz="2100" dirty="0">
              <a:latin typeface="Times New Roman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4CED9A-5078-48EB-94D4-CCC3CB5D7137}"/>
              </a:ext>
            </a:extLst>
          </p:cNvPr>
          <p:cNvSpPr/>
          <p:nvPr/>
        </p:nvSpPr>
        <p:spPr>
          <a:xfrm>
            <a:off x="725221" y="1128549"/>
            <a:ext cx="137409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Rydberg 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Atoms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Cs 100s</a:t>
            </a:r>
            <a:endParaRPr lang="en-US" sz="2100" dirty="0">
              <a:latin typeface="Times New Roman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8F3C7-8F7A-43C2-A039-8D2EE9033348}"/>
              </a:ext>
            </a:extLst>
          </p:cNvPr>
          <p:cNvSpPr/>
          <p:nvPr/>
        </p:nvSpPr>
        <p:spPr>
          <a:xfrm>
            <a:off x="3122014" y="3947890"/>
            <a:ext cx="23887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w</a:t>
            </a:r>
            <a:r>
              <a:rPr lang="en-US" sz="2100" dirty="0" err="1">
                <a:latin typeface="Century Gothic" pitchFamily="34" charset="0"/>
                <a:cs typeface="Arial" pitchFamily="34" charset="0"/>
              </a:rPr>
              <a:t>eak</a:t>
            </a:r>
            <a:r>
              <a:rPr lang="en-US" sz="2100" dirty="0">
                <a:latin typeface="Century Gothic" pitchFamily="34" charset="0"/>
                <a:cs typeface="Arial" pitchFamily="34" charset="0"/>
              </a:rPr>
              <a:t> interaction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0.001 Hz @ 3 </a:t>
            </a:r>
            <a:r>
              <a:rPr lang="en-US" sz="2100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100" dirty="0">
                <a:latin typeface="Century Gothic" pitchFamily="34" charset="0"/>
                <a:cs typeface="Arial" pitchFamily="34" charset="0"/>
              </a:rPr>
              <a:t>m</a:t>
            </a:r>
            <a:endParaRPr lang="en-US" sz="2100" dirty="0">
              <a:latin typeface="Times New Roman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086268-9A37-434C-9EC9-49EDF6A6EA20}"/>
              </a:ext>
            </a:extLst>
          </p:cNvPr>
          <p:cNvCxnSpPr/>
          <p:nvPr/>
        </p:nvCxnSpPr>
        <p:spPr bwMode="auto">
          <a:xfrm>
            <a:off x="2828974" y="1625478"/>
            <a:ext cx="313394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65BC9A7-53A5-4FC7-8E02-D2AEE5EE6158}"/>
              </a:ext>
            </a:extLst>
          </p:cNvPr>
          <p:cNvSpPr/>
          <p:nvPr/>
        </p:nvSpPr>
        <p:spPr>
          <a:xfrm>
            <a:off x="3121413" y="837897"/>
            <a:ext cx="25442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strong interaction 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3 GHz @ 3 </a:t>
            </a:r>
            <a:r>
              <a:rPr lang="en-US" sz="2100" dirty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100" dirty="0">
                <a:latin typeface="Century Gothic" pitchFamily="34" charset="0"/>
                <a:cs typeface="Arial" pitchFamily="34" charset="0"/>
              </a:rPr>
              <a:t>m</a:t>
            </a:r>
            <a:endParaRPr lang="en-US" sz="2100" dirty="0">
              <a:latin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150BF-8612-4518-87E2-57506D4734B1}"/>
              </a:ext>
            </a:extLst>
          </p:cNvPr>
          <p:cNvSpPr/>
          <p:nvPr/>
        </p:nvSpPr>
        <p:spPr>
          <a:xfrm>
            <a:off x="2899049" y="2619218"/>
            <a:ext cx="2856872" cy="369332"/>
          </a:xfrm>
          <a:prstGeom prst="rect">
            <a:avLst/>
          </a:prstGeom>
          <a:ln w="57150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pPr defTabSz="685800" latinLnBrk="0">
              <a:defRPr/>
            </a:pPr>
            <a:r>
              <a:rPr lang="en-US" dirty="0">
                <a:latin typeface="Century Gothic" pitchFamily="34" charset="0"/>
                <a:cs typeface="Arial" pitchFamily="34" charset="0"/>
              </a:rPr>
              <a:t>12 orders of magnitude!</a:t>
            </a:r>
            <a:endParaRPr lang="en-US" dirty="0">
              <a:latin typeface="Times New Roman"/>
            </a:endParaRPr>
          </a:p>
        </p:txBody>
      </p:sp>
      <p:sp>
        <p:nvSpPr>
          <p:cNvPr id="37" name="Down Arrow 32">
            <a:extLst>
              <a:ext uri="{FF2B5EF4-FFF2-40B4-BE49-F238E27FC236}">
                <a16:creationId xmlns:a16="http://schemas.microsoft.com/office/drawing/2014/main" id="{1A1E77B7-DA92-4E8A-B968-47BDD696A55B}"/>
              </a:ext>
            </a:extLst>
          </p:cNvPr>
          <p:cNvSpPr/>
          <p:nvPr/>
        </p:nvSpPr>
        <p:spPr bwMode="auto">
          <a:xfrm>
            <a:off x="4146510" y="2983584"/>
            <a:ext cx="361950" cy="1009650"/>
          </a:xfrm>
          <a:prstGeom prst="downArrow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0000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latin typeface="Times New Roman" pitchFamily="18" charset="0"/>
            </a:endParaRPr>
          </a:p>
        </p:txBody>
      </p:sp>
      <p:sp>
        <p:nvSpPr>
          <p:cNvPr id="38" name="Down Arrow 33">
            <a:extLst>
              <a:ext uri="{FF2B5EF4-FFF2-40B4-BE49-F238E27FC236}">
                <a16:creationId xmlns:a16="http://schemas.microsoft.com/office/drawing/2014/main" id="{8122FA15-1D10-4C81-97F8-C142C717C1F1}"/>
              </a:ext>
            </a:extLst>
          </p:cNvPr>
          <p:cNvSpPr/>
          <p:nvPr/>
        </p:nvSpPr>
        <p:spPr bwMode="auto">
          <a:xfrm rot="10800000">
            <a:off x="4146510" y="1632034"/>
            <a:ext cx="361950" cy="1009650"/>
          </a:xfrm>
          <a:prstGeom prst="downArrow">
            <a:avLst/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0000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latin typeface="Times New Roman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EB94D-49D7-4354-B98B-A4C580F8137D}"/>
              </a:ext>
            </a:extLst>
          </p:cNvPr>
          <p:cNvSpPr/>
          <p:nvPr/>
        </p:nvSpPr>
        <p:spPr>
          <a:xfrm>
            <a:off x="6331872" y="3608671"/>
            <a:ext cx="22942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l</a:t>
            </a:r>
            <a:r>
              <a:rPr lang="en-US" sz="2100" dirty="0" err="1">
                <a:latin typeface="Century Gothic" pitchFamily="34" charset="0"/>
                <a:cs typeface="Arial" pitchFamily="34" charset="0"/>
              </a:rPr>
              <a:t>ong</a:t>
            </a:r>
            <a:r>
              <a:rPr lang="en-US" sz="2100" dirty="0">
                <a:latin typeface="Century Gothic" pitchFamily="34" charset="0"/>
                <a:cs typeface="Arial" pitchFamily="34" charset="0"/>
              </a:rPr>
              <a:t> coherence</a:t>
            </a:r>
          </a:p>
          <a:p>
            <a:pPr algn="ctr" defTabSz="685800" latinLnBrk="0">
              <a:defRPr/>
            </a:pPr>
            <a:r>
              <a:rPr lang="en-US" sz="2100" dirty="0">
                <a:latin typeface="Century Gothic" pitchFamily="34" charset="0"/>
                <a:cs typeface="Arial" pitchFamily="34" charset="0"/>
              </a:rPr>
              <a:t>~ 10 s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3314E4-6F1F-4232-A76D-F71241289B37}"/>
              </a:ext>
            </a:extLst>
          </p:cNvPr>
          <p:cNvSpPr/>
          <p:nvPr/>
        </p:nvSpPr>
        <p:spPr>
          <a:xfrm>
            <a:off x="6597730" y="981342"/>
            <a:ext cx="15440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>
              <a:defRPr/>
            </a:pPr>
            <a:r>
              <a:rPr lang="en-US" sz="2400" dirty="0">
                <a:latin typeface="Century Gothic" pitchFamily="34" charset="0"/>
                <a:cs typeface="Arial" pitchFamily="34" charset="0"/>
              </a:rPr>
              <a:t>Rydberg </a:t>
            </a:r>
          </a:p>
          <a:p>
            <a:pPr algn="ctr" defTabSz="685800" latinLnBrk="0">
              <a:defRPr/>
            </a:pPr>
            <a:r>
              <a:rPr lang="en-US" sz="2400" dirty="0">
                <a:latin typeface="Century Gothic" pitchFamily="34" charset="0"/>
                <a:cs typeface="Arial" pitchFamily="34" charset="0"/>
              </a:rPr>
              <a:t>lifetime</a:t>
            </a:r>
          </a:p>
          <a:p>
            <a:pPr algn="ctr" defTabSz="685800" latinLnBrk="0">
              <a:defRPr/>
            </a:pPr>
            <a:r>
              <a:rPr lang="en-US" sz="2400" dirty="0">
                <a:latin typeface="Century Gothic" pitchFamily="34" charset="0"/>
                <a:cs typeface="Arial" pitchFamily="34" charset="0"/>
              </a:rPr>
              <a:t>300 </a:t>
            </a:r>
            <a:r>
              <a:rPr lang="en-US" sz="2400" dirty="0" err="1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400" dirty="0" err="1">
                <a:latin typeface="Century Gothic" pitchFamily="34" charset="0"/>
                <a:cs typeface="Arial" pitchFamily="34" charset="0"/>
              </a:rPr>
              <a:t>s</a:t>
            </a:r>
            <a:endParaRPr lang="en-US" sz="2400" dirty="0">
              <a:latin typeface="Century Gothic" pitchFamily="34" charset="0"/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5D40AC-1CF8-4857-BCA5-64FB361A362F}"/>
              </a:ext>
            </a:extLst>
          </p:cNvPr>
          <p:cNvGrpSpPr/>
          <p:nvPr/>
        </p:nvGrpSpPr>
        <p:grpSpPr>
          <a:xfrm>
            <a:off x="2295763" y="3768497"/>
            <a:ext cx="361637" cy="398690"/>
            <a:chOff x="640080" y="4114940"/>
            <a:chExt cx="482182" cy="31242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2CDFA3-8EDA-444F-A417-6A8CDFF41495}"/>
                </a:ext>
              </a:extLst>
            </p:cNvPr>
            <p:cNvCxnSpPr/>
            <p:nvPr/>
          </p:nvCxnSpPr>
          <p:spPr>
            <a:xfrm>
              <a:off x="640080" y="4114940"/>
              <a:ext cx="4821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D2A3B3-F8D8-4B0A-8424-419B8541F9EB}"/>
                </a:ext>
              </a:extLst>
            </p:cNvPr>
            <p:cNvCxnSpPr/>
            <p:nvPr/>
          </p:nvCxnSpPr>
          <p:spPr>
            <a:xfrm>
              <a:off x="640080" y="4427360"/>
              <a:ext cx="4821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A150CF-4753-4D20-9E77-D7BF97D8D1E6}"/>
              </a:ext>
            </a:extLst>
          </p:cNvPr>
          <p:cNvGrpSpPr/>
          <p:nvPr/>
        </p:nvGrpSpPr>
        <p:grpSpPr>
          <a:xfrm>
            <a:off x="5970236" y="3778325"/>
            <a:ext cx="361637" cy="398690"/>
            <a:chOff x="640080" y="4114940"/>
            <a:chExt cx="482182" cy="3124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0A197F9-A60C-4D0C-B6C7-1CDA04BC956F}"/>
                </a:ext>
              </a:extLst>
            </p:cNvPr>
            <p:cNvCxnSpPr/>
            <p:nvPr/>
          </p:nvCxnSpPr>
          <p:spPr>
            <a:xfrm>
              <a:off x="640080" y="4114940"/>
              <a:ext cx="4821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41C28D-2594-4135-BB82-143CA5343000}"/>
                </a:ext>
              </a:extLst>
            </p:cNvPr>
            <p:cNvCxnSpPr/>
            <p:nvPr/>
          </p:nvCxnSpPr>
          <p:spPr>
            <a:xfrm>
              <a:off x="640080" y="4427360"/>
              <a:ext cx="4821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9A494F-1EE0-481A-AF2F-5656597C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68" y="4851194"/>
            <a:ext cx="4212339" cy="1612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E6639E2-736B-4503-AAB5-55169C44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5" y="4328768"/>
            <a:ext cx="3360507" cy="2135275"/>
          </a:xfrm>
          <a:prstGeom prst="rect">
            <a:avLst/>
          </a:prstGeom>
        </p:spPr>
      </p:pic>
      <p:pic>
        <p:nvPicPr>
          <p:cNvPr id="49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6F386E-C993-40FF-8C11-90291B12C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C092F2F-BE70-41BC-9264-8BCF97AA4766}"/>
              </a:ext>
            </a:extLst>
          </p:cNvPr>
          <p:cNvSpPr txBox="1">
            <a:spLocks/>
          </p:cNvSpPr>
          <p:nvPr/>
        </p:nvSpPr>
        <p:spPr>
          <a:xfrm>
            <a:off x="182584" y="92781"/>
            <a:ext cx="5877658" cy="498209"/>
          </a:xfrm>
          <a:prstGeom prst="rect">
            <a:avLst/>
          </a:prstGeom>
          <a:solidFill>
            <a:srgbClr val="C000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Rydberg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8840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7B10A-D71D-4305-A6DB-0725A0C4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20-EC8A-4C1A-B1AC-856F8616C147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E38BDCB5-C031-45AC-BAA6-943F7C14178B}"/>
              </a:ext>
            </a:extLst>
          </p:cNvPr>
          <p:cNvSpPr/>
          <p:nvPr/>
        </p:nvSpPr>
        <p:spPr>
          <a:xfrm>
            <a:off x="188510" y="4235670"/>
            <a:ext cx="3030586" cy="9047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en-US" kern="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9A622-EE29-4577-97CC-BADD2D6C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05" y="4034691"/>
            <a:ext cx="3105895" cy="1371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98E95-1272-425C-A08E-BFC2C43B7BD7}"/>
              </a:ext>
            </a:extLst>
          </p:cNvPr>
          <p:cNvSpPr/>
          <p:nvPr/>
        </p:nvSpPr>
        <p:spPr>
          <a:xfrm>
            <a:off x="173812" y="4247202"/>
            <a:ext cx="3128558" cy="9694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685800" latinLnBrk="0">
              <a:defRPr/>
            </a:pPr>
            <a:r>
              <a:rPr lang="en-US" sz="24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Ideal C</a:t>
            </a:r>
            <a:r>
              <a:rPr lang="en-US" sz="2400" kern="0" baseline="-25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Z </a:t>
            </a:r>
            <a:r>
              <a:rPr lang="en-US" sz="24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Gate</a:t>
            </a:r>
          </a:p>
          <a:p>
            <a:pPr algn="ctr" defTabSz="685800" latinLnBrk="0">
              <a:defRPr/>
            </a:pPr>
            <a:r>
              <a:rPr lang="en-US" sz="2400" kern="0" dirty="0" err="1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w</a:t>
            </a:r>
            <a:r>
              <a:rPr lang="en-US" sz="2400" kern="0" baseline="-250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sz="24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B &gt;&gt; </a:t>
            </a:r>
            <a:r>
              <a:rPr lang="en-US" sz="2400" kern="0" dirty="0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W </a:t>
            </a:r>
            <a:r>
              <a:rPr lang="en-US" sz="24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&gt;&gt; 1/</a:t>
            </a:r>
            <a:r>
              <a:rPr lang="en-US" sz="2400" kern="0" dirty="0" err="1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t</a:t>
            </a:r>
            <a:r>
              <a:rPr lang="en-US" sz="2400" kern="0" baseline="-250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Ryd</a:t>
            </a:r>
            <a:endParaRPr lang="en-US" sz="2400" kern="0" dirty="0">
              <a:solidFill>
                <a:srgbClr val="0000FF"/>
              </a:solidFill>
              <a:latin typeface="Symbol" panose="05050102010706020507" pitchFamily="18" charset="2"/>
              <a:cs typeface="Arial" pitchFamily="34" charset="0"/>
            </a:endParaRPr>
          </a:p>
          <a:p>
            <a:pPr defTabSz="685800" latinLnBrk="0">
              <a:defRPr/>
            </a:pPr>
            <a:endParaRPr lang="en-US" sz="1350" kern="0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F189-BBFA-4B9B-B426-5166C67A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02" y="1883442"/>
            <a:ext cx="3252339" cy="1584234"/>
          </a:xfrm>
          <a:prstGeom prst="rect">
            <a:avLst/>
          </a:prstGeom>
          <a:ln w="19050">
            <a:solidFill>
              <a:srgbClr val="0000FF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7C421-8997-4723-9C23-73816B912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" t="2432"/>
          <a:stretch/>
        </p:blipFill>
        <p:spPr>
          <a:xfrm>
            <a:off x="416825" y="1424404"/>
            <a:ext cx="2507904" cy="2576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4CEBF7-E58F-4805-870F-7560C5D38449}"/>
              </a:ext>
            </a:extLst>
          </p:cNvPr>
          <p:cNvSpPr/>
          <p:nvPr/>
        </p:nvSpPr>
        <p:spPr>
          <a:xfrm>
            <a:off x="1231463" y="3224945"/>
            <a:ext cx="3866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 err="1">
                <a:solidFill>
                  <a:prstClr val="black"/>
                </a:solidFill>
                <a:latin typeface="Symbol" panose="05050102010706020507" pitchFamily="18" charset="2"/>
                <a:cs typeface="Arial" pitchFamily="34" charset="0"/>
              </a:rPr>
              <a:t>w</a:t>
            </a:r>
            <a:r>
              <a:rPr lang="en-US" sz="1500" kern="0" baseline="-25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5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177D43-D94B-4015-985A-3D9654316E0D}"/>
              </a:ext>
            </a:extLst>
          </p:cNvPr>
          <p:cNvCxnSpPr/>
          <p:nvPr/>
        </p:nvCxnSpPr>
        <p:spPr>
          <a:xfrm>
            <a:off x="1259312" y="3252197"/>
            <a:ext cx="0" cy="3000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8771B-4BF7-4E88-986D-16B703DDC00E}"/>
              </a:ext>
            </a:extLst>
          </p:cNvPr>
          <p:cNvSpPr/>
          <p:nvPr/>
        </p:nvSpPr>
        <p:spPr>
          <a:xfrm>
            <a:off x="722160" y="2622370"/>
            <a:ext cx="3321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W</a:t>
            </a:r>
            <a:endParaRPr lang="en-US" sz="15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0AA43D-326A-44FD-A417-BF885F1FACD2}"/>
              </a:ext>
            </a:extLst>
          </p:cNvPr>
          <p:cNvSpPr/>
          <p:nvPr/>
        </p:nvSpPr>
        <p:spPr>
          <a:xfrm>
            <a:off x="531046" y="5375380"/>
            <a:ext cx="23455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Jaksch</a:t>
            </a:r>
            <a:r>
              <a:rPr lang="en-US" sz="1500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et al. PRL (2000)</a:t>
            </a:r>
            <a:endParaRPr lang="en-US" sz="15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639FC-1548-43BD-86F8-7435E3C66DC8}"/>
              </a:ext>
            </a:extLst>
          </p:cNvPr>
          <p:cNvSpPr/>
          <p:nvPr/>
        </p:nvSpPr>
        <p:spPr>
          <a:xfrm>
            <a:off x="3302370" y="5488373"/>
            <a:ext cx="32624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latin typeface="Arial" pitchFamily="34" charset="0"/>
                <a:cs typeface="Arial" pitchFamily="34" charset="0"/>
              </a:rPr>
              <a:t>Many other gate protocols are possible. </a:t>
            </a:r>
            <a:endParaRPr lang="en-US" sz="13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1BD9F-94E6-4667-9BCC-01D9BB97D7C4}"/>
              </a:ext>
            </a:extLst>
          </p:cNvPr>
          <p:cNvGrpSpPr/>
          <p:nvPr/>
        </p:nvGrpSpPr>
        <p:grpSpPr>
          <a:xfrm>
            <a:off x="6907376" y="1739539"/>
            <a:ext cx="2127974" cy="2668416"/>
            <a:chOff x="991878" y="814908"/>
            <a:chExt cx="2837298" cy="3557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5E6C93-AE30-42D8-BEAE-20858D455BE2}"/>
                </a:ext>
              </a:extLst>
            </p:cNvPr>
            <p:cNvSpPr/>
            <p:nvPr/>
          </p:nvSpPr>
          <p:spPr>
            <a:xfrm>
              <a:off x="991879" y="814908"/>
              <a:ext cx="2773862" cy="35578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6509DD-93D1-495D-A986-28ED550924BB}"/>
                </a:ext>
              </a:extLst>
            </p:cNvPr>
            <p:cNvGrpSpPr/>
            <p:nvPr/>
          </p:nvGrpSpPr>
          <p:grpSpPr>
            <a:xfrm>
              <a:off x="991878" y="896713"/>
              <a:ext cx="2837298" cy="3459621"/>
              <a:chOff x="-281271" y="1351223"/>
              <a:chExt cx="3527180" cy="455126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8DBB2EB-9856-44E4-8ECC-18A67DAA4D35}"/>
                  </a:ext>
                </a:extLst>
              </p:cNvPr>
              <p:cNvCxnSpPr/>
              <p:nvPr/>
            </p:nvCxnSpPr>
            <p:spPr bwMode="auto">
              <a:xfrm>
                <a:off x="865614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DD3BB38-56D1-4101-A5C9-6BAEC733D1A6}"/>
                  </a:ext>
                </a:extLst>
              </p:cNvPr>
              <p:cNvCxnSpPr/>
              <p:nvPr/>
            </p:nvCxnSpPr>
            <p:spPr bwMode="auto">
              <a:xfrm>
                <a:off x="1061415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6298D6F-CC20-40D9-9D8F-DB146C631E05}"/>
                  </a:ext>
                </a:extLst>
              </p:cNvPr>
              <p:cNvCxnSpPr/>
              <p:nvPr/>
            </p:nvCxnSpPr>
            <p:spPr bwMode="auto">
              <a:xfrm>
                <a:off x="1257216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17487C1-AD99-40D8-81D7-38E2E8480CB3}"/>
                  </a:ext>
                </a:extLst>
              </p:cNvPr>
              <p:cNvCxnSpPr/>
              <p:nvPr/>
            </p:nvCxnSpPr>
            <p:spPr bwMode="auto">
              <a:xfrm>
                <a:off x="1453017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748CD5A-21C0-4D92-BD14-12B601B55324}"/>
                  </a:ext>
                </a:extLst>
              </p:cNvPr>
              <p:cNvCxnSpPr/>
              <p:nvPr/>
            </p:nvCxnSpPr>
            <p:spPr bwMode="auto">
              <a:xfrm>
                <a:off x="1648818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7097FD-688C-45DB-9F5E-633FF4424661}"/>
                  </a:ext>
                </a:extLst>
              </p:cNvPr>
              <p:cNvCxnSpPr/>
              <p:nvPr/>
            </p:nvCxnSpPr>
            <p:spPr bwMode="auto">
              <a:xfrm>
                <a:off x="1844619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84847E1-7FCB-41A9-A395-8AF7F510462A}"/>
                  </a:ext>
                </a:extLst>
              </p:cNvPr>
              <p:cNvCxnSpPr/>
              <p:nvPr/>
            </p:nvCxnSpPr>
            <p:spPr bwMode="auto">
              <a:xfrm>
                <a:off x="2040419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5286EE6-D0F2-4F2E-BDE2-513EAC116972}"/>
                  </a:ext>
                </a:extLst>
              </p:cNvPr>
              <p:cNvCxnSpPr/>
              <p:nvPr/>
            </p:nvCxnSpPr>
            <p:spPr bwMode="auto">
              <a:xfrm>
                <a:off x="865614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B2C960-2558-4330-A8DF-792DAD8BFC23}"/>
                  </a:ext>
                </a:extLst>
              </p:cNvPr>
              <p:cNvCxnSpPr/>
              <p:nvPr/>
            </p:nvCxnSpPr>
            <p:spPr bwMode="auto">
              <a:xfrm>
                <a:off x="1061415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293A8D0-83A4-49E9-8FCB-4798BAEB7D48}"/>
                  </a:ext>
                </a:extLst>
              </p:cNvPr>
              <p:cNvCxnSpPr/>
              <p:nvPr/>
            </p:nvCxnSpPr>
            <p:spPr bwMode="auto">
              <a:xfrm>
                <a:off x="1257216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EEC891E-6858-40FD-B96C-9F893A283A23}"/>
                  </a:ext>
                </a:extLst>
              </p:cNvPr>
              <p:cNvCxnSpPr/>
              <p:nvPr/>
            </p:nvCxnSpPr>
            <p:spPr bwMode="auto">
              <a:xfrm>
                <a:off x="1453017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706DED9-35B6-4D72-A7B2-971FAAFCE889}"/>
                  </a:ext>
                </a:extLst>
              </p:cNvPr>
              <p:cNvCxnSpPr/>
              <p:nvPr/>
            </p:nvCxnSpPr>
            <p:spPr bwMode="auto">
              <a:xfrm>
                <a:off x="1648818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D0408D9-7E87-49D1-A5C4-5CBF665284A6}"/>
                  </a:ext>
                </a:extLst>
              </p:cNvPr>
              <p:cNvCxnSpPr/>
              <p:nvPr/>
            </p:nvCxnSpPr>
            <p:spPr bwMode="auto">
              <a:xfrm>
                <a:off x="1844619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E7EEC6-32FE-4C1F-B546-D623850FE88B}"/>
                  </a:ext>
                </a:extLst>
              </p:cNvPr>
              <p:cNvCxnSpPr/>
              <p:nvPr/>
            </p:nvCxnSpPr>
            <p:spPr bwMode="auto">
              <a:xfrm>
                <a:off x="2040419" y="561562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88CBBCB-D41B-4216-930A-B5277EFD838A}"/>
                  </a:ext>
                </a:extLst>
              </p:cNvPr>
              <p:cNvCxnSpPr/>
              <p:nvPr/>
            </p:nvCxnSpPr>
            <p:spPr bwMode="auto">
              <a:xfrm>
                <a:off x="2262058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5C970B3-A2D7-4DCB-99CD-FD79435CFDD3}"/>
                  </a:ext>
                </a:extLst>
              </p:cNvPr>
              <p:cNvCxnSpPr/>
              <p:nvPr/>
            </p:nvCxnSpPr>
            <p:spPr bwMode="auto">
              <a:xfrm>
                <a:off x="641052" y="5377088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4166D87-608A-4186-A809-D87771143B81}"/>
                  </a:ext>
                </a:extLst>
              </p:cNvPr>
              <p:cNvSpPr/>
              <p:nvPr/>
            </p:nvSpPr>
            <p:spPr bwMode="auto">
              <a:xfrm>
                <a:off x="1481550" y="5563090"/>
                <a:ext cx="105075" cy="10507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5630D1-79B4-4D16-A97A-00297E3F30A6}"/>
                  </a:ext>
                </a:extLst>
              </p:cNvPr>
              <p:cNvSpPr/>
              <p:nvPr/>
            </p:nvSpPr>
            <p:spPr bwMode="auto">
              <a:xfrm>
                <a:off x="1481550" y="5324550"/>
                <a:ext cx="105075" cy="10507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D261E4-BBBF-4781-B6BF-4511DB583180}"/>
                  </a:ext>
                </a:extLst>
              </p:cNvPr>
              <p:cNvSpPr/>
              <p:nvPr/>
            </p:nvSpPr>
            <p:spPr>
              <a:xfrm>
                <a:off x="-281271" y="5173686"/>
                <a:ext cx="1188222" cy="72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6s</a:t>
                </a:r>
                <a:r>
                  <a:rPr lang="en-US" sz="2100" baseline="-250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1/2</a:t>
                </a:r>
                <a:endParaRPr lang="en-US" sz="2100" baseline="-25000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248BEF3-B8E1-432D-BEA2-FCC016399A7A}"/>
                  </a:ext>
                </a:extLst>
              </p:cNvPr>
              <p:cNvCxnSpPr/>
              <p:nvPr/>
            </p:nvCxnSpPr>
            <p:spPr bwMode="auto">
              <a:xfrm flipV="1">
                <a:off x="1534087" y="3398322"/>
                <a:ext cx="0" cy="194809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1517694-F328-45D6-A882-6CAA129202BC}"/>
                  </a:ext>
                </a:extLst>
              </p:cNvPr>
              <p:cNvCxnSpPr/>
              <p:nvPr/>
            </p:nvCxnSpPr>
            <p:spPr bwMode="auto">
              <a:xfrm>
                <a:off x="1235526" y="1695382"/>
                <a:ext cx="528587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E5835BD-F74F-4EAB-825B-8459FD5CEC2C}"/>
                  </a:ext>
                </a:extLst>
              </p:cNvPr>
              <p:cNvSpPr/>
              <p:nvPr/>
            </p:nvSpPr>
            <p:spPr>
              <a:xfrm>
                <a:off x="-92395" y="1351223"/>
                <a:ext cx="1435326" cy="728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66s</a:t>
                </a:r>
                <a:r>
                  <a:rPr lang="en-US" sz="2100" baseline="-250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1/2</a:t>
                </a:r>
                <a:endParaRPr lang="en-US" sz="2100" baseline="-25000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F04379-F700-4461-BCD6-2065EA87983C}"/>
                  </a:ext>
                </a:extLst>
              </p:cNvPr>
              <p:cNvSpPr/>
              <p:nvPr/>
            </p:nvSpPr>
            <p:spPr>
              <a:xfrm>
                <a:off x="1623531" y="4099857"/>
                <a:ext cx="1581461" cy="647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459 nm</a:t>
                </a:r>
                <a:endParaRPr lang="en-US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2D63537-A0DA-4DAF-8DC1-C3DB8EC9BF32}"/>
                  </a:ext>
                </a:extLst>
              </p:cNvPr>
              <p:cNvCxnSpPr/>
              <p:nvPr/>
            </p:nvCxnSpPr>
            <p:spPr bwMode="auto">
              <a:xfrm flipV="1">
                <a:off x="1546582" y="1695382"/>
                <a:ext cx="20872" cy="167049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905819-F8F4-44AB-A510-E1A41DE6E7F3}"/>
                  </a:ext>
                </a:extLst>
              </p:cNvPr>
              <p:cNvSpPr/>
              <p:nvPr/>
            </p:nvSpPr>
            <p:spPr>
              <a:xfrm>
                <a:off x="1451885" y="2064458"/>
                <a:ext cx="1794024" cy="647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1038 nm</a:t>
                </a:r>
                <a:endParaRPr lang="en-US" dirty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8DB9B3B-9815-4422-AF22-491D8440AEED}"/>
                  </a:ext>
                </a:extLst>
              </p:cNvPr>
              <p:cNvCxnSpPr/>
              <p:nvPr/>
            </p:nvCxnSpPr>
            <p:spPr bwMode="auto">
              <a:xfrm>
                <a:off x="1100394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DD610AC-8A25-4545-9D59-EDBCF40E1011}"/>
                  </a:ext>
                </a:extLst>
              </p:cNvPr>
              <p:cNvCxnSpPr/>
              <p:nvPr/>
            </p:nvCxnSpPr>
            <p:spPr bwMode="auto">
              <a:xfrm>
                <a:off x="1296195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B34D845-603E-4CA7-B609-E4183F6B834D}"/>
                  </a:ext>
                </a:extLst>
              </p:cNvPr>
              <p:cNvCxnSpPr/>
              <p:nvPr/>
            </p:nvCxnSpPr>
            <p:spPr bwMode="auto">
              <a:xfrm>
                <a:off x="1491996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73840F-F8CA-492E-B160-21B8F2654FA0}"/>
                  </a:ext>
                </a:extLst>
              </p:cNvPr>
              <p:cNvCxnSpPr/>
              <p:nvPr/>
            </p:nvCxnSpPr>
            <p:spPr bwMode="auto">
              <a:xfrm>
                <a:off x="1687797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9D0F5E-4B58-49E6-BA8A-81339607933D}"/>
                  </a:ext>
                </a:extLst>
              </p:cNvPr>
              <p:cNvCxnSpPr/>
              <p:nvPr/>
            </p:nvCxnSpPr>
            <p:spPr bwMode="auto">
              <a:xfrm>
                <a:off x="1883598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5975ED2-E9F3-4855-9893-0B6B91470416}"/>
                  </a:ext>
                </a:extLst>
              </p:cNvPr>
              <p:cNvCxnSpPr/>
              <p:nvPr/>
            </p:nvCxnSpPr>
            <p:spPr bwMode="auto">
              <a:xfrm>
                <a:off x="2079399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C541FF-4A52-4842-8291-E943F0CA6604}"/>
                  </a:ext>
                </a:extLst>
              </p:cNvPr>
              <p:cNvCxnSpPr/>
              <p:nvPr/>
            </p:nvCxnSpPr>
            <p:spPr bwMode="auto">
              <a:xfrm>
                <a:off x="2275199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A528CF-612F-4E4F-B1EC-268591FEB2F7}"/>
                  </a:ext>
                </a:extLst>
              </p:cNvPr>
              <p:cNvCxnSpPr/>
              <p:nvPr/>
            </p:nvCxnSpPr>
            <p:spPr bwMode="auto">
              <a:xfrm>
                <a:off x="1100394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6A627C6-A5B2-4627-9EBC-B2DB49E98B38}"/>
                  </a:ext>
                </a:extLst>
              </p:cNvPr>
              <p:cNvCxnSpPr/>
              <p:nvPr/>
            </p:nvCxnSpPr>
            <p:spPr bwMode="auto">
              <a:xfrm>
                <a:off x="1296195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15A3116-6F31-431A-923E-13F1A5A9C966}"/>
                  </a:ext>
                </a:extLst>
              </p:cNvPr>
              <p:cNvCxnSpPr/>
              <p:nvPr/>
            </p:nvCxnSpPr>
            <p:spPr bwMode="auto">
              <a:xfrm>
                <a:off x="1491996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587D995-956A-479A-94D0-D32A316DA3D3}"/>
                  </a:ext>
                </a:extLst>
              </p:cNvPr>
              <p:cNvCxnSpPr/>
              <p:nvPr/>
            </p:nvCxnSpPr>
            <p:spPr bwMode="auto">
              <a:xfrm>
                <a:off x="1687797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714A176-371A-4665-9CBB-D5B02FEC9C6D}"/>
                  </a:ext>
                </a:extLst>
              </p:cNvPr>
              <p:cNvCxnSpPr/>
              <p:nvPr/>
            </p:nvCxnSpPr>
            <p:spPr bwMode="auto">
              <a:xfrm>
                <a:off x="1883598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99A733F-BB84-4B0E-A2EE-708B828384FD}"/>
                  </a:ext>
                </a:extLst>
              </p:cNvPr>
              <p:cNvCxnSpPr/>
              <p:nvPr/>
            </p:nvCxnSpPr>
            <p:spPr bwMode="auto">
              <a:xfrm>
                <a:off x="2079399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475FE3-D2E5-4AAB-8C3E-C33B23E41181}"/>
                  </a:ext>
                </a:extLst>
              </p:cNvPr>
              <p:cNvCxnSpPr/>
              <p:nvPr/>
            </p:nvCxnSpPr>
            <p:spPr bwMode="auto">
              <a:xfrm>
                <a:off x="2275199" y="312016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0CE4A47-5BFC-4030-BDEE-473083F06D4C}"/>
                  </a:ext>
                </a:extLst>
              </p:cNvPr>
              <p:cNvCxnSpPr/>
              <p:nvPr/>
            </p:nvCxnSpPr>
            <p:spPr bwMode="auto">
              <a:xfrm>
                <a:off x="2496838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E97DF83-6D63-4CB3-BE86-ED3E7EB3237B}"/>
                  </a:ext>
                </a:extLst>
              </p:cNvPr>
              <p:cNvCxnSpPr/>
              <p:nvPr/>
            </p:nvCxnSpPr>
            <p:spPr bwMode="auto">
              <a:xfrm>
                <a:off x="875832" y="2881626"/>
                <a:ext cx="14312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1572A6-CA67-4CE0-8D06-8C6B97B7D396}"/>
                  </a:ext>
                </a:extLst>
              </p:cNvPr>
              <p:cNvSpPr/>
              <p:nvPr/>
            </p:nvSpPr>
            <p:spPr>
              <a:xfrm>
                <a:off x="-212363" y="2653011"/>
                <a:ext cx="1212135" cy="728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1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7p</a:t>
                </a:r>
                <a:r>
                  <a:rPr lang="en-US" sz="2100" baseline="-2500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1/2</a:t>
                </a:r>
                <a:endParaRPr lang="en-US" sz="2100" baseline="-25000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814DC16-CC3C-4251-A532-B63033EF7FBE}"/>
              </a:ext>
            </a:extLst>
          </p:cNvPr>
          <p:cNvSpPr/>
          <p:nvPr/>
        </p:nvSpPr>
        <p:spPr>
          <a:xfrm>
            <a:off x="8442141" y="1848686"/>
            <a:ext cx="5132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srgbClr val="0000FF"/>
                </a:solidFill>
                <a:latin typeface="Arial" charset="0"/>
                <a:cs typeface="Arial" charset="0"/>
              </a:rPr>
              <a:t>Cs</a:t>
            </a:r>
            <a:endParaRPr lang="en-US" sz="2100" baseline="-25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C2CF2A1-4BC4-4E17-9358-262A81D4C0E1}"/>
              </a:ext>
            </a:extLst>
          </p:cNvPr>
          <p:cNvSpPr txBox="1">
            <a:spLocks/>
          </p:cNvSpPr>
          <p:nvPr/>
        </p:nvSpPr>
        <p:spPr>
          <a:xfrm>
            <a:off x="188510" y="275029"/>
            <a:ext cx="5877658" cy="498209"/>
          </a:xfrm>
          <a:prstGeom prst="rect">
            <a:avLst/>
          </a:prstGeom>
          <a:solidFill>
            <a:srgbClr val="C000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CZ gate with Rydberg blockade</a:t>
            </a:r>
          </a:p>
        </p:txBody>
      </p:sp>
      <p:pic>
        <p:nvPicPr>
          <p:cNvPr id="6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0DBF1D-BAEE-428B-9982-7A3BC779C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7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FF5B5-BAEE-405B-AB00-E799970E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20-EC8A-4C1A-B1AC-856F8616C147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C026E-89FA-4352-A419-8052C4DB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9" y="2817370"/>
            <a:ext cx="1680879" cy="15886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48099B-F142-45BC-931E-6F3125BB6C8F}"/>
              </a:ext>
            </a:extLst>
          </p:cNvPr>
          <p:cNvGrpSpPr/>
          <p:nvPr/>
        </p:nvGrpSpPr>
        <p:grpSpPr>
          <a:xfrm>
            <a:off x="65437" y="4986820"/>
            <a:ext cx="2098597" cy="1789247"/>
            <a:chOff x="560409" y="1853104"/>
            <a:chExt cx="3274425" cy="2759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79A49D-2790-4458-9A48-8F0D21DA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409" y="1853104"/>
              <a:ext cx="3274425" cy="2759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03038-FFC6-4F78-89F5-5CD8CDC81211}"/>
                </a:ext>
              </a:extLst>
            </p:cNvPr>
            <p:cNvSpPr/>
            <p:nvPr/>
          </p:nvSpPr>
          <p:spPr bwMode="auto">
            <a:xfrm>
              <a:off x="692222" y="1863086"/>
              <a:ext cx="508936" cy="52652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charset="0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F9913848-8087-4465-B5E6-BD391C80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682" y="914521"/>
            <a:ext cx="2441170" cy="140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31DE010-5D43-4767-ABC9-C11B59CC7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055" y="580310"/>
            <a:ext cx="3519617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Ho : Collective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0BC35-7B37-4AF6-B80F-7554D9BBA97C}"/>
              </a:ext>
            </a:extLst>
          </p:cNvPr>
          <p:cNvSpPr/>
          <p:nvPr/>
        </p:nvSpPr>
        <p:spPr>
          <a:xfrm>
            <a:off x="127451" y="2438784"/>
            <a:ext cx="23158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Cs: Atomic qubit array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B36AA-7D4D-4C72-8BC1-6CCAF18BDEE9}"/>
              </a:ext>
            </a:extLst>
          </p:cNvPr>
          <p:cNvSpPr/>
          <p:nvPr/>
        </p:nvSpPr>
        <p:spPr>
          <a:xfrm>
            <a:off x="5396407" y="2613490"/>
            <a:ext cx="36428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Cs : Atom-Superconductor interface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94BFFF-D100-4FEA-8A38-6664A8829CEB}"/>
              </a:ext>
            </a:extLst>
          </p:cNvPr>
          <p:cNvSpPr/>
          <p:nvPr/>
        </p:nvSpPr>
        <p:spPr>
          <a:xfrm>
            <a:off x="5679089" y="2274031"/>
            <a:ext cx="351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PRA 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89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041401 (2014), PRA 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91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, 012507 (2015)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3913F-82B4-41D5-85F0-10B0D5B1F736}"/>
              </a:ext>
            </a:extLst>
          </p:cNvPr>
          <p:cNvSpPr/>
          <p:nvPr/>
        </p:nvSpPr>
        <p:spPr>
          <a:xfrm>
            <a:off x="5221488" y="4427348"/>
            <a:ext cx="2131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PRA </a:t>
            </a:r>
            <a:r>
              <a:rPr lang="en-US" sz="1200" b="1" dirty="0">
                <a:latin typeface="Arial" panose="020B0604020202020204" pitchFamily="34" charset="0"/>
                <a:cs typeface="Arial" pitchFamily="34" charset="0"/>
              </a:rPr>
              <a:t>89</a:t>
            </a:r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, 010301 (2014)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itchFamily="34" charset="0"/>
              </a:rPr>
              <a:t>PRA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96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013833 (2017)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EAC791-B49A-47FE-A45D-1154F534939D}"/>
              </a:ext>
            </a:extLst>
          </p:cNvPr>
          <p:cNvGrpSpPr/>
          <p:nvPr/>
        </p:nvGrpSpPr>
        <p:grpSpPr>
          <a:xfrm>
            <a:off x="65437" y="576431"/>
            <a:ext cx="3766097" cy="1698279"/>
            <a:chOff x="-739011" y="1973583"/>
            <a:chExt cx="3766097" cy="1698279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79CDE512-DF02-4A6B-B52B-53BF181C5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39011" y="1973583"/>
              <a:ext cx="3766097" cy="3231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500" b="1" dirty="0" err="1">
                  <a:latin typeface="Arial" pitchFamily="34" charset="0"/>
                  <a:cs typeface="Arial" pitchFamily="34" charset="0"/>
                </a:rPr>
                <a:t>Rb</a:t>
              </a:r>
              <a:r>
                <a:rPr lang="en-US" sz="1500" b="1" dirty="0">
                  <a:latin typeface="Arial" pitchFamily="34" charset="0"/>
                  <a:cs typeface="Arial" pitchFamily="34" charset="0"/>
                </a:rPr>
                <a:t> : Ensemble qubits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54147C-8339-4F85-85B0-712292CADC63}"/>
                </a:ext>
              </a:extLst>
            </p:cNvPr>
            <p:cNvGrpSpPr/>
            <p:nvPr/>
          </p:nvGrpSpPr>
          <p:grpSpPr>
            <a:xfrm>
              <a:off x="-739010" y="2335690"/>
              <a:ext cx="3525009" cy="1336172"/>
              <a:chOff x="5372981" y="746956"/>
              <a:chExt cx="3525009" cy="133617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58F19F-E426-4B54-B125-0037310EA5AD}"/>
                  </a:ext>
                </a:extLst>
              </p:cNvPr>
              <p:cNvGrpSpPr/>
              <p:nvPr/>
            </p:nvGrpSpPr>
            <p:grpSpPr>
              <a:xfrm>
                <a:off x="5372981" y="746956"/>
                <a:ext cx="3525009" cy="1336172"/>
                <a:chOff x="5181600" y="688355"/>
                <a:chExt cx="3525009" cy="1336172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17C1832-645F-46EF-AB1B-75DFAD73A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1689" y="688355"/>
                  <a:ext cx="2424920" cy="1328624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CC24321-9BE6-4E7F-874A-6B8ED05CF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1600" y="701838"/>
                  <a:ext cx="1309053" cy="1322689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9D0C746-CB88-4EF2-BFAD-0B6ED1E43C10}"/>
                  </a:ext>
                </a:extLst>
              </p:cNvPr>
              <p:cNvSpPr/>
              <p:nvPr/>
            </p:nvSpPr>
            <p:spPr>
              <a:xfrm>
                <a:off x="7691915" y="1275722"/>
                <a:ext cx="73129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Microsoft Sans Serif" pitchFamily="34" charset="0"/>
                  </a:rPr>
                  <a:t>Rydberg </a:t>
                </a:r>
              </a:p>
              <a:p>
                <a:r>
                  <a:rPr lang="en-US" sz="1050" dirty="0">
                    <a:latin typeface="Microsoft Sans Serif" pitchFamily="34" charset="0"/>
                  </a:rPr>
                  <a:t>blockade</a:t>
                </a:r>
              </a:p>
            </p:txBody>
          </p:sp>
          <p:sp>
            <p:nvSpPr>
              <p:cNvPr id="20" name="Down Arrow 56">
                <a:extLst>
                  <a:ext uri="{FF2B5EF4-FFF2-40B4-BE49-F238E27FC236}">
                    <a16:creationId xmlns:a16="http://schemas.microsoft.com/office/drawing/2014/main" id="{161BF808-6E64-4063-9F95-B95EED43B431}"/>
                  </a:ext>
                </a:extLst>
              </p:cNvPr>
              <p:cNvSpPr/>
              <p:nvPr/>
            </p:nvSpPr>
            <p:spPr bwMode="auto">
              <a:xfrm>
                <a:off x="7977273" y="1635396"/>
                <a:ext cx="125840" cy="254055"/>
              </a:xfrm>
              <a:prstGeom prst="downArrow">
                <a:avLst/>
              </a:prstGeom>
              <a:solidFill>
                <a:srgbClr val="EBEBEB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kern="0">
                  <a:latin typeface="Microsoft Sans Serif" pitchFamily="34" charset="0"/>
                </a:endParaRPr>
              </a:p>
            </p:txBody>
          </p:sp>
          <p:sp>
            <p:nvSpPr>
              <p:cNvPr id="21" name="Down Arrow 57">
                <a:extLst>
                  <a:ext uri="{FF2B5EF4-FFF2-40B4-BE49-F238E27FC236}">
                    <a16:creationId xmlns:a16="http://schemas.microsoft.com/office/drawing/2014/main" id="{561E51D4-6710-45F7-AB9B-B7F6A8FD8281}"/>
                  </a:ext>
                </a:extLst>
              </p:cNvPr>
              <p:cNvSpPr/>
              <p:nvPr/>
            </p:nvSpPr>
            <p:spPr bwMode="auto">
              <a:xfrm flipH="1" flipV="1">
                <a:off x="7998467" y="1108868"/>
                <a:ext cx="103794" cy="207749"/>
              </a:xfrm>
              <a:prstGeom prst="downArrow">
                <a:avLst/>
              </a:prstGeom>
              <a:solidFill>
                <a:srgbClr val="EBEBEB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kern="0">
                  <a:latin typeface="Microsoft Sans Serif" pitchFamily="34" charset="0"/>
                </a:endParaRPr>
              </a:p>
            </p:txBody>
          </p:sp>
        </p:grp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122CE236-A33B-4473-BDF7-02952489A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01" y="4663655"/>
            <a:ext cx="4422599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1500" b="1" dirty="0" err="1">
                <a:latin typeface="Arial" pitchFamily="34" charset="0"/>
                <a:cs typeface="Arial" pitchFamily="34" charset="0"/>
              </a:rPr>
              <a:t>Rb+Cs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 : Functional quantum nodes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15FA3A-744D-4AC8-A9DF-D9BF36FF36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15516" r="13633" b="15090"/>
          <a:stretch/>
        </p:blipFill>
        <p:spPr>
          <a:xfrm rot="5400000">
            <a:off x="7239920" y="3303727"/>
            <a:ext cx="1935656" cy="11565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C29F68-9B2E-424C-B2D9-73D1B31C77A4}"/>
              </a:ext>
            </a:extLst>
          </p:cNvPr>
          <p:cNvSpPr/>
          <p:nvPr/>
        </p:nvSpPr>
        <p:spPr>
          <a:xfrm>
            <a:off x="90234" y="2372405"/>
            <a:ext cx="3930551" cy="2330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644C0735-76F8-47A4-A869-9D2255732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40" y="2986111"/>
            <a:ext cx="2098598" cy="1292273"/>
          </a:xfrm>
          <a:prstGeom prst="rect">
            <a:avLst/>
          </a:prstGeom>
        </p:spPr>
      </p:pic>
      <p:pic>
        <p:nvPicPr>
          <p:cNvPr id="28" name="Picture 27" descr="A picture containing pencil&#10;&#10;Description automatically generated">
            <a:extLst>
              <a:ext uri="{FF2B5EF4-FFF2-40B4-BE49-F238E27FC236}">
                <a16:creationId xmlns:a16="http://schemas.microsoft.com/office/drawing/2014/main" id="{4F4A3064-DF73-40A1-B23E-BA9BB87F7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34" y="854904"/>
            <a:ext cx="2080279" cy="1461529"/>
          </a:xfrm>
          <a:prstGeom prst="rect">
            <a:avLst/>
          </a:prstGeom>
        </p:spPr>
      </p:pic>
      <p:pic>
        <p:nvPicPr>
          <p:cNvPr id="29" name="Picture 28" descr="A picture containing umbrella, plane&#10;&#10;Description automatically generated">
            <a:extLst>
              <a:ext uri="{FF2B5EF4-FFF2-40B4-BE49-F238E27FC236}">
                <a16:creationId xmlns:a16="http://schemas.microsoft.com/office/drawing/2014/main" id="{88C45982-2F14-456D-9F83-63EE1461E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13" y="5304977"/>
            <a:ext cx="2542956" cy="11519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6D2289-61B3-43BC-8C6F-63161F7F2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062" y="2448639"/>
            <a:ext cx="1275870" cy="8515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AA20B7-CC72-405F-9FF6-9B2E1BE60B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6062" y="3407759"/>
            <a:ext cx="1275870" cy="910175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3C68E-924B-45EA-97E0-D992AF9E1E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01" y="4978824"/>
            <a:ext cx="2107878" cy="17972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5C74F4F-0D88-4F69-8F4D-17DCA334C5F6}"/>
              </a:ext>
            </a:extLst>
          </p:cNvPr>
          <p:cNvSpPr/>
          <p:nvPr/>
        </p:nvSpPr>
        <p:spPr>
          <a:xfrm>
            <a:off x="5847078" y="4992262"/>
            <a:ext cx="20954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Integrated Photonics</a:t>
            </a:r>
            <a:endParaRPr lang="en-US" sz="1500" b="1" dirty="0"/>
          </a:p>
        </p:txBody>
      </p:sp>
      <p:pic>
        <p:nvPicPr>
          <p:cNvPr id="3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0B3BAC-C072-44D7-8FF5-F3AFE242CE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62" y="-44941"/>
            <a:ext cx="2195878" cy="740513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4963643C-79DF-4DFA-BF9F-6FCF811B740E}"/>
              </a:ext>
            </a:extLst>
          </p:cNvPr>
          <p:cNvSpPr txBox="1">
            <a:spLocks/>
          </p:cNvSpPr>
          <p:nvPr/>
        </p:nvSpPr>
        <p:spPr>
          <a:xfrm>
            <a:off x="0" y="15762"/>
            <a:ext cx="5877658" cy="498209"/>
          </a:xfrm>
          <a:prstGeom prst="rect">
            <a:avLst/>
          </a:prstGeom>
          <a:solidFill>
            <a:srgbClr val="C000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Experiments in </a:t>
            </a:r>
            <a:r>
              <a:rPr lang="en-US" sz="2400" b="1" dirty="0" err="1">
                <a:solidFill>
                  <a:schemeClr val="bg1"/>
                </a:solidFill>
              </a:rPr>
              <a:t>Saffman</a:t>
            </a:r>
            <a:r>
              <a:rPr lang="en-US" sz="2400" b="1" dirty="0">
                <a:solidFill>
                  <a:schemeClr val="bg1"/>
                </a:solidFill>
              </a:rPr>
              <a:t> lab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9096C-1286-4DCE-A75A-7308AA2EBE21}"/>
              </a:ext>
            </a:extLst>
          </p:cNvPr>
          <p:cNvSpPr txBox="1"/>
          <p:nvPr/>
        </p:nvSpPr>
        <p:spPr>
          <a:xfrm>
            <a:off x="357957" y="4387284"/>
            <a:ext cx="2834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arXiv:2112.14589v3 [quant-ph] 11 </a:t>
            </a:r>
            <a:r>
              <a:rPr lang="fr-FR" sz="1100" dirty="0" err="1"/>
              <a:t>Feb</a:t>
            </a:r>
            <a:r>
              <a:rPr lang="fr-FR" sz="1100" dirty="0"/>
              <a:t> 2022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0566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3" y="51871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AQuA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52" y="119190"/>
            <a:ext cx="2195878" cy="7405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4984B-9B82-435E-A29A-890F6CC2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39" y="1854014"/>
            <a:ext cx="2300830" cy="3475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39670D-0225-42C4-914A-661433A3ACA9}"/>
              </a:ext>
            </a:extLst>
          </p:cNvPr>
          <p:cNvSpPr/>
          <p:nvPr/>
        </p:nvSpPr>
        <p:spPr>
          <a:xfrm>
            <a:off x="6099539" y="1516849"/>
            <a:ext cx="2445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77777"/>
                </a:solidFill>
                <a:latin typeface="Arial" panose="020B0604020202020204" pitchFamily="34" charset="0"/>
              </a:rPr>
              <a:t>PRL 123 (23), 230501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08B38D-D687-4970-8CAB-AAFA573A2C64}"/>
                  </a:ext>
                </a:extLst>
              </p:cNvPr>
              <p:cNvSpPr txBox="1"/>
              <p:nvPr/>
            </p:nvSpPr>
            <p:spPr>
              <a:xfrm>
                <a:off x="5964711" y="5481997"/>
                <a:ext cx="3132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Latest Result: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𝐵𝑒𝑙𝑙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08B38D-D687-4970-8CAB-AAFA573A2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711" y="5481997"/>
                <a:ext cx="3132301" cy="369332"/>
              </a:xfrm>
              <a:prstGeom prst="rect">
                <a:avLst/>
              </a:prstGeom>
              <a:blipFill>
                <a:blip r:embed="rId4"/>
                <a:stretch>
                  <a:fillRect l="-15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9E8FE4-9BC6-40E9-A17C-1D9CD54C579C}"/>
              </a:ext>
            </a:extLst>
          </p:cNvPr>
          <p:cNvGrpSpPr/>
          <p:nvPr/>
        </p:nvGrpSpPr>
        <p:grpSpPr>
          <a:xfrm>
            <a:off x="-355" y="862854"/>
            <a:ext cx="8886285" cy="5673837"/>
            <a:chOff x="1871438" y="912430"/>
            <a:chExt cx="8886285" cy="56738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867518-CAA1-4BE6-A4A9-571BF9CF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438" y="912430"/>
              <a:ext cx="8886285" cy="567383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067F0-814E-4004-AF8E-E05E3763BF5E}"/>
                </a:ext>
              </a:extLst>
            </p:cNvPr>
            <p:cNvSpPr/>
            <p:nvPr/>
          </p:nvSpPr>
          <p:spPr>
            <a:xfrm>
              <a:off x="2102998" y="1989385"/>
              <a:ext cx="9450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camera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CD04AA-F777-42B3-B19E-6054D35C7A03}"/>
                </a:ext>
              </a:extLst>
            </p:cNvPr>
            <p:cNvSpPr/>
            <p:nvPr/>
          </p:nvSpPr>
          <p:spPr>
            <a:xfrm>
              <a:off x="8684549" y="1885017"/>
              <a:ext cx="187003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dynamic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line array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0F4E94-1EA4-4DF6-AE4B-7EB309A28981}"/>
                </a:ext>
              </a:extLst>
            </p:cNvPr>
            <p:cNvSpPr/>
            <p:nvPr/>
          </p:nvSpPr>
          <p:spPr>
            <a:xfrm>
              <a:off x="4549851" y="912430"/>
              <a:ext cx="813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459 nm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A83522-AD99-4933-BB0A-D853ABE61B8D}"/>
                </a:ext>
              </a:extLst>
            </p:cNvPr>
            <p:cNvSpPr/>
            <p:nvPr/>
          </p:nvSpPr>
          <p:spPr>
            <a:xfrm>
              <a:off x="7809624" y="5652919"/>
              <a:ext cx="10239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Rydberg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scanner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0BC733-C1BB-469D-A000-D7E626D1CB97}"/>
                </a:ext>
              </a:extLst>
            </p:cNvPr>
            <p:cNvSpPr/>
            <p:nvPr/>
          </p:nvSpPr>
          <p:spPr>
            <a:xfrm>
              <a:off x="8478860" y="5383654"/>
              <a:ext cx="9172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1038 nm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489BF4-072F-47B3-88A7-BD7DD05E727F}"/>
                </a:ext>
              </a:extLst>
            </p:cNvPr>
            <p:cNvSpPr/>
            <p:nvPr/>
          </p:nvSpPr>
          <p:spPr>
            <a:xfrm>
              <a:off x="4768695" y="5067398"/>
              <a:ext cx="127368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Atom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rearranger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C0238A-74E1-4CCC-B4CE-B767BFD390AF}"/>
                </a:ext>
              </a:extLst>
            </p:cNvPr>
            <p:cNvSpPr/>
            <p:nvPr/>
          </p:nvSpPr>
          <p:spPr>
            <a:xfrm>
              <a:off x="7809624" y="1200604"/>
              <a:ext cx="2050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Cooling &amp; imaging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optics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D704C5-E489-40F4-B940-3C3121F1251A}"/>
                </a:ext>
              </a:extLst>
            </p:cNvPr>
            <p:cNvSpPr/>
            <p:nvPr/>
          </p:nvSpPr>
          <p:spPr>
            <a:xfrm rot="20461309">
              <a:off x="6621010" y="1453029"/>
              <a:ext cx="1238088" cy="931512"/>
            </a:xfrm>
            <a:custGeom>
              <a:avLst/>
              <a:gdLst>
                <a:gd name="connsiteX0" fmla="*/ 2175127 w 2175127"/>
                <a:gd name="connsiteY0" fmla="*/ 256606 h 931512"/>
                <a:gd name="connsiteX1" fmla="*/ 963016 w 2175127"/>
                <a:gd name="connsiteY1" fmla="*/ 22690 h 931512"/>
                <a:gd name="connsiteX2" fmla="*/ 771630 w 2175127"/>
                <a:gd name="connsiteY2" fmla="*/ 752792 h 931512"/>
                <a:gd name="connsiteX3" fmla="*/ 69881 w 2175127"/>
                <a:gd name="connsiteY3" fmla="*/ 915825 h 931512"/>
                <a:gd name="connsiteX4" fmla="*/ 62793 w 2175127"/>
                <a:gd name="connsiteY4" fmla="*/ 915825 h 93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127" h="931512">
                  <a:moveTo>
                    <a:pt x="2175127" y="256606"/>
                  </a:moveTo>
                  <a:cubicBezTo>
                    <a:pt x="1686029" y="98299"/>
                    <a:pt x="1196932" y="-60008"/>
                    <a:pt x="963016" y="22690"/>
                  </a:cubicBezTo>
                  <a:cubicBezTo>
                    <a:pt x="729100" y="105388"/>
                    <a:pt x="920486" y="603936"/>
                    <a:pt x="771630" y="752792"/>
                  </a:cubicBezTo>
                  <a:cubicBezTo>
                    <a:pt x="622774" y="901648"/>
                    <a:pt x="188020" y="888653"/>
                    <a:pt x="69881" y="915825"/>
                  </a:cubicBezTo>
                  <a:cubicBezTo>
                    <a:pt x="-48258" y="942997"/>
                    <a:pt x="7267" y="929411"/>
                    <a:pt x="62793" y="91582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2A2E12-D220-4797-A9A9-6384B590838D}"/>
                </a:ext>
              </a:extLst>
            </p:cNvPr>
            <p:cNvSpPr/>
            <p:nvPr/>
          </p:nvSpPr>
          <p:spPr bwMode="auto">
            <a:xfrm>
              <a:off x="2050242" y="6062310"/>
              <a:ext cx="1739266" cy="4000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</p:grpSp>
      <p:pic>
        <p:nvPicPr>
          <p:cNvPr id="24" name="Picture 2" descr="ColdQuanta">
            <a:extLst>
              <a:ext uri="{FF2B5EF4-FFF2-40B4-BE49-F238E27FC236}">
                <a16:creationId xmlns:a16="http://schemas.microsoft.com/office/drawing/2014/main" id="{90D91E38-15FC-4167-9556-83AD84AF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0" y="5928230"/>
            <a:ext cx="1610436" cy="4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3B3C7C-CCBD-47EC-AF79-E7BEF531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7" y="1531470"/>
            <a:ext cx="2300830" cy="34754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344B94-97B6-423B-B71C-B9E290871410}"/>
              </a:ext>
            </a:extLst>
          </p:cNvPr>
          <p:cNvSpPr/>
          <p:nvPr/>
        </p:nvSpPr>
        <p:spPr>
          <a:xfrm>
            <a:off x="80707" y="1194305"/>
            <a:ext cx="2445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77777"/>
                </a:solidFill>
                <a:latin typeface="Arial" panose="020B0604020202020204" pitchFamily="34" charset="0"/>
              </a:rPr>
              <a:t>PRL 123 (23), 230501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0AD07-84A3-4986-83FB-5FB84167DB0B}"/>
              </a:ext>
            </a:extLst>
          </p:cNvPr>
          <p:cNvSpPr txBox="1"/>
          <p:nvPr/>
        </p:nvSpPr>
        <p:spPr>
          <a:xfrm>
            <a:off x="80707" y="5006954"/>
            <a:ext cx="25337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Latest result F=0.95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BF041B-2A2C-4835-9761-31E9ED9E24DB}"/>
              </a:ext>
            </a:extLst>
          </p:cNvPr>
          <p:cNvGrpSpPr/>
          <p:nvPr/>
        </p:nvGrpSpPr>
        <p:grpSpPr>
          <a:xfrm>
            <a:off x="7823105" y="661787"/>
            <a:ext cx="1386620" cy="2556044"/>
            <a:chOff x="7673782" y="3967763"/>
            <a:chExt cx="1386620" cy="25560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B7D4DB-DA73-4C33-95EF-5A6EB4EC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7126" y="5390765"/>
              <a:ext cx="1198804" cy="113304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6D06CBB-0223-43A7-A7D1-06C0A875B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3782" y="4242998"/>
              <a:ext cx="1212148" cy="113304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F3A57D-212C-4765-A71D-5573F03B5A88}"/>
                </a:ext>
              </a:extLst>
            </p:cNvPr>
            <p:cNvSpPr/>
            <p:nvPr/>
          </p:nvSpPr>
          <p:spPr>
            <a:xfrm>
              <a:off x="7796949" y="3967763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53150-921B-49F0-823B-53FEB775F304}"/>
                </a:ext>
              </a:extLst>
            </p:cNvPr>
            <p:cNvSpPr/>
            <p:nvPr/>
          </p:nvSpPr>
          <p:spPr>
            <a:xfrm>
              <a:off x="8153599" y="3967763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3C75D0-BE51-4BEC-B779-5204DF98F356}"/>
                </a:ext>
              </a:extLst>
            </p:cNvPr>
            <p:cNvSpPr/>
            <p:nvPr/>
          </p:nvSpPr>
          <p:spPr>
            <a:xfrm>
              <a:off x="8524964" y="3970983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00D511-A62C-4131-9817-722858243646}"/>
                </a:ext>
              </a:extLst>
            </p:cNvPr>
            <p:cNvSpPr/>
            <p:nvPr/>
          </p:nvSpPr>
          <p:spPr>
            <a:xfrm>
              <a:off x="8724515" y="4228272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3C45C4B-B575-43B4-B54B-574E5737D261}"/>
                </a:ext>
              </a:extLst>
            </p:cNvPr>
            <p:cNvSpPr/>
            <p:nvPr/>
          </p:nvSpPr>
          <p:spPr>
            <a:xfrm>
              <a:off x="8741084" y="4934387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ABF6DC-A60D-4D93-BC08-024224360922}"/>
                </a:ext>
              </a:extLst>
            </p:cNvPr>
            <p:cNvSpPr/>
            <p:nvPr/>
          </p:nvSpPr>
          <p:spPr>
            <a:xfrm>
              <a:off x="8725739" y="4581552"/>
              <a:ext cx="319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f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F1FE1E6-9B57-4C2E-AC1C-3EDFC3AD9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579" y="5701211"/>
            <a:ext cx="1508173" cy="11049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DCF8D8-F937-4717-B7A4-1B6052E33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170" y="5378112"/>
            <a:ext cx="576822" cy="8919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1489C5-551F-4901-874F-A41942C918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306" y="5375557"/>
            <a:ext cx="626690" cy="9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My experiment projects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DBCD70-F53A-4B18-A659-7EC93967E255}"/>
              </a:ext>
            </a:extLst>
          </p:cNvPr>
          <p:cNvSpPr/>
          <p:nvPr/>
        </p:nvSpPr>
        <p:spPr>
          <a:xfrm>
            <a:off x="339167" y="1306714"/>
            <a:ext cx="5354267" cy="18466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 lot of optics</a:t>
            </a:r>
            <a:r>
              <a:rPr lang="en-US" dirty="0">
                <a:latin typeface="Arial" pitchFamily="34" charset="0"/>
                <a:cs typeface="Arial" pitchFamily="34" charset="0"/>
              </a:rPr>
              <a:t>: Keeping lasers/optics alive, laser/cavity frequency locking,  frequency doubling, building reference cavities, etc.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Skills</a:t>
            </a:r>
            <a:r>
              <a:rPr lang="en-US" dirty="0">
                <a:latin typeface="Arial" pitchFamily="34" charset="0"/>
                <a:cs typeface="Arial" pitchFamily="34" charset="0"/>
              </a:rPr>
              <a:t>: Optics, Basic Electronics, Vacuum system,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Solidworks</a:t>
            </a:r>
            <a:r>
              <a:rPr lang="en-US" dirty="0">
                <a:latin typeface="Arial" pitchFamily="34" charset="0"/>
                <a:cs typeface="Arial" pitchFamily="34" charset="0"/>
              </a:rPr>
              <a:t>, Front panel design, Machining,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82928-EB3F-4CDA-BDB9-061CE82F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80" y="3291160"/>
            <a:ext cx="1463555" cy="1055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11437-57B8-413B-80CA-8F5C7EE1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3" y="1614162"/>
            <a:ext cx="2276793" cy="4467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31F3E-572D-4E72-9024-0F3D3468A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934" y="3291160"/>
            <a:ext cx="3171267" cy="2687157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999407E-4816-444F-B068-F014909D8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24" y="3711221"/>
            <a:ext cx="2645236" cy="1866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72602-D699-4B13-8A09-CC6046B0B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842" y="3355250"/>
            <a:ext cx="3043191" cy="31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0BB5-2AFD-4BE7-A51D-A00C45BF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8CE4-5304-4CD1-B9B1-8118F0C9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520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1299</Words>
  <Application>Microsoft Office PowerPoint</Application>
  <PresentationFormat>On-screen Show (4:3)</PresentationFormat>
  <Paragraphs>313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SFSS0800</vt:lpstr>
      <vt:lpstr>Arial</vt:lpstr>
      <vt:lpstr>Calibri</vt:lpstr>
      <vt:lpstr>Calibri Light</vt:lpstr>
      <vt:lpstr>Cambria Math</vt:lpstr>
      <vt:lpstr>Century Gothic</vt:lpstr>
      <vt:lpstr>Microsoft Sans Serif</vt:lpstr>
      <vt:lpstr>Symbol</vt:lpstr>
      <vt:lpstr>Times New Roman</vt:lpstr>
      <vt:lpstr>Standard_Lake</vt:lpstr>
      <vt:lpstr>Office Theme</vt:lpstr>
      <vt:lpstr>Interview Talk</vt:lpstr>
      <vt:lpstr>Overview</vt:lpstr>
      <vt:lpstr>1. Introduction</vt:lpstr>
      <vt:lpstr>PowerPoint Presentation</vt:lpstr>
      <vt:lpstr>PowerPoint Presentation</vt:lpstr>
      <vt:lpstr>PowerPoint Presentation</vt:lpstr>
      <vt:lpstr>AQuA</vt:lpstr>
      <vt:lpstr>2. My experiment projects</vt:lpstr>
      <vt:lpstr>PowerPoint Presentation</vt:lpstr>
      <vt:lpstr>Experiment projects</vt:lpstr>
      <vt:lpstr>Experiment projects</vt:lpstr>
      <vt:lpstr>PowerPoint Presentation</vt:lpstr>
      <vt:lpstr>Example: frequency noise with Lorentzian lineshape</vt:lpstr>
      <vt:lpstr>How to model laser noise</vt:lpstr>
      <vt:lpstr>S_i (f)→S_E (f) →S_ν (f)</vt:lpstr>
      <vt:lpstr>S_i (f)→S_E (f) →S_ν (f)</vt:lpstr>
      <vt:lpstr>Error prediction: Quasi-static model</vt:lpstr>
      <vt:lpstr>Error prediction: Time series master equation</vt:lpstr>
      <vt:lpstr>Error calculation: Simulation with python</vt:lpstr>
      <vt:lpstr>Comparison: Numerics and Theory</vt:lpstr>
      <vt:lpstr>Comparison: Numerics and Theory</vt:lpstr>
      <vt:lpstr>Comparison: Numerics and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98</cp:revision>
  <dcterms:created xsi:type="dcterms:W3CDTF">2020-05-09T13:41:53Z</dcterms:created>
  <dcterms:modified xsi:type="dcterms:W3CDTF">2022-08-03T19:52:45Z</dcterms:modified>
</cp:coreProperties>
</file>